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23"/>
  </p:notesMasterIdLst>
  <p:sldIdLst>
    <p:sldId id="256" r:id="rId2"/>
    <p:sldId id="258" r:id="rId3"/>
    <p:sldId id="259" r:id="rId4"/>
    <p:sldId id="264" r:id="rId5"/>
    <p:sldId id="260" r:id="rId6"/>
    <p:sldId id="261" r:id="rId7"/>
    <p:sldId id="262" r:id="rId8"/>
    <p:sldId id="265" r:id="rId9"/>
    <p:sldId id="266" r:id="rId10"/>
    <p:sldId id="268" r:id="rId11"/>
    <p:sldId id="267" r:id="rId12"/>
    <p:sldId id="269" r:id="rId13"/>
    <p:sldId id="272" r:id="rId14"/>
    <p:sldId id="270" r:id="rId15"/>
    <p:sldId id="271" r:id="rId16"/>
    <p:sldId id="278" r:id="rId17"/>
    <p:sldId id="273" r:id="rId18"/>
    <p:sldId id="274" r:id="rId19"/>
    <p:sldId id="275" r:id="rId20"/>
    <p:sldId id="276" r:id="rId21"/>
    <p:sldId id="277" r:id="rId2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4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77"/>
    <p:restoredTop sz="90934"/>
  </p:normalViewPr>
  <p:slideViewPr>
    <p:cSldViewPr>
      <p:cViewPr varScale="1">
        <p:scale>
          <a:sx n="84" d="100"/>
          <a:sy n="84" d="100"/>
        </p:scale>
        <p:origin x="33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58604-AE28-5349-956F-6ECE6E5D3AAD}" type="datetimeFigureOut">
              <a:rPr lang="en-US" smtClean="0"/>
              <a:t>10/19/16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0ED94-CFC3-D649-A691-9E1246193D78}" type="slidenum">
              <a:rPr lang="en-US" smtClean="0"/>
              <a:t>‹#›</a:t>
            </a:fld>
            <a:endParaRPr lang="en-US"/>
          </a:p>
        </p:txBody>
      </p:sp>
    </p:spTree>
    <p:extLst>
      <p:ext uri="{BB962C8B-B14F-4D97-AF65-F5344CB8AC3E}">
        <p14:creationId xmlns:p14="http://schemas.microsoft.com/office/powerpoint/2010/main" val="1877964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2</a:t>
            </a:fld>
            <a:endParaRPr lang="en-US"/>
          </a:p>
        </p:txBody>
      </p:sp>
    </p:spTree>
    <p:extLst>
      <p:ext uri="{BB962C8B-B14F-4D97-AF65-F5344CB8AC3E}">
        <p14:creationId xmlns:p14="http://schemas.microsoft.com/office/powerpoint/2010/main" val="214325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
            </a:r>
            <a:r>
              <a:rPr lang="en-US" baseline="0" dirty="0" smtClean="0"/>
              <a:t> Paul, MN - </a:t>
            </a:r>
            <a:r>
              <a:rPr lang="en-US" dirty="0" smtClean="0"/>
              <a:t>First reported sightings in 2009</a:t>
            </a:r>
          </a:p>
          <a:p>
            <a:r>
              <a:rPr lang="en-US" dirty="0" smtClean="0"/>
              <a:t>~26,000 ash in public ROW, tens of thousands more in city parks</a:t>
            </a:r>
          </a:p>
          <a:p>
            <a:r>
              <a:rPr lang="en-US" dirty="0" smtClean="0"/>
              <a:t>2015 – EAB city wide coverage went from 55-75%</a:t>
            </a:r>
          </a:p>
          <a:p>
            <a:pPr lvl="1"/>
            <a:r>
              <a:rPr lang="en-US" dirty="0" smtClean="0"/>
              <a:t>Up from 3.5% in 2010!</a:t>
            </a:r>
          </a:p>
          <a:p>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3</a:t>
            </a:fld>
            <a:endParaRPr lang="en-US"/>
          </a:p>
        </p:txBody>
      </p:sp>
    </p:spTree>
    <p:extLst>
      <p:ext uri="{BB962C8B-B14F-4D97-AF65-F5344CB8AC3E}">
        <p14:creationId xmlns:p14="http://schemas.microsoft.com/office/powerpoint/2010/main" val="52869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Ash trees (</a:t>
            </a:r>
            <a:r>
              <a:rPr lang="en-US" i="1" dirty="0" err="1"/>
              <a:t>Fraxinus</a:t>
            </a:r>
            <a:r>
              <a:rPr lang="en-US" i="1" dirty="0"/>
              <a:t> </a:t>
            </a:r>
            <a:r>
              <a:rPr lang="en-US" i="0" dirty="0"/>
              <a:t>spp</a:t>
            </a:r>
            <a:r>
              <a:rPr lang="en-US" dirty="0"/>
              <a:t>.) are an economically important source of wood in the United States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uses in furniture, firewood, and even baseball bats.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EAB are able to spread rapidly and continue to attack ash trees because there is no control on their population.</a:t>
            </a:r>
          </a:p>
          <a:p>
            <a:r>
              <a:rPr lang="en-US" dirty="0"/>
              <a:t>Woodpeckers and a few types of wasps will prey on them, but not enough to make a significant impact against their numbers.</a:t>
            </a:r>
          </a:p>
          <a:p>
            <a:r>
              <a:rPr lang="en-US" dirty="0"/>
              <a:t>Also, ash trees have not been able to develop a resistance to the EAB because of how fast they have spread and how quickly they can kill a tree.</a:t>
            </a:r>
          </a:p>
          <a:p>
            <a:r>
              <a:rPr lang="en-US" dirty="0"/>
              <a:t>The larvae bore through the vascular tissue of the trees (phloem), which cuts off the nutrient supply from the roots to upper portions of the tree.  An infected tree will die within 2-4 years after the initial infestation, depending on how many EAB are living inside.</a:t>
            </a:r>
          </a:p>
          <a:p>
            <a:r>
              <a:rPr lang="en-US" dirty="0"/>
              <a:t>ADVANCE</a:t>
            </a:r>
          </a:p>
          <a:p>
            <a:r>
              <a:rPr lang="en-US" dirty="0"/>
              <a:t>There are warning signs for</a:t>
            </a:r>
            <a:r>
              <a:rPr lang="en-US" baseline="0" dirty="0"/>
              <a:t> an Ash tree in distress. These include a thinning crown as nutrients are cut off from the boring larvae. This process begins with the top 1/3 of the canopy and continues until the tree is bare.</a:t>
            </a:r>
          </a:p>
          <a:p>
            <a:r>
              <a:rPr lang="en-US" baseline="0" dirty="0"/>
              <a:t>ADVANCE</a:t>
            </a:r>
          </a:p>
          <a:p>
            <a:r>
              <a:rPr lang="en-US" baseline="0" dirty="0" err="1"/>
              <a:t>Epicormic</a:t>
            </a:r>
            <a:r>
              <a:rPr lang="en-US" baseline="0" dirty="0"/>
              <a:t> shoots grow from the roots and the tree trunk with leaves much larger than normal. This isn’t always a sign of EAB on it’s own, trees under stress will stop repressing the gene that causes epicormics shoots, but when combined with one or more other symptoms it almost always means EAB infection.</a:t>
            </a:r>
          </a:p>
          <a:p>
            <a:r>
              <a:rPr lang="en-US" baseline="0" dirty="0"/>
              <a:t>ADVANCE</a:t>
            </a:r>
          </a:p>
          <a:p>
            <a:r>
              <a:rPr lang="en-US" baseline="0" dirty="0"/>
              <a:t>The bark can split due to callous tissue formation, much like a scar on the tree. When these splits occur they expose the larvae gallery. </a:t>
            </a:r>
          </a:p>
          <a:p>
            <a:r>
              <a:rPr lang="en-US" baseline="0" dirty="0"/>
              <a:t>ADVANCE</a:t>
            </a:r>
          </a:p>
          <a:p>
            <a:r>
              <a:rPr lang="en-US" baseline="0" dirty="0"/>
              <a:t>And you can see the larvae gallery shows unique s-patterns within the vascular tissue of the tree, filled with sawdust and larvae excrement.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finally there may be damage to the bark, known as bark flecking, due to increased woodpecker and rodent activity attempting to get at the larvae under the tree bark.</a:t>
            </a:r>
            <a:endParaRPr lang="en-US" dirty="0"/>
          </a:p>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6</a:t>
            </a:fld>
            <a:endParaRPr lang="en-US"/>
          </a:p>
        </p:txBody>
      </p:sp>
    </p:spTree>
    <p:extLst>
      <p:ext uri="{BB962C8B-B14F-4D97-AF65-F5344CB8AC3E}">
        <p14:creationId xmlns:p14="http://schemas.microsoft.com/office/powerpoint/2010/main" val="10635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EA4FB-7974-449E-9F96-4FEFF855C496}" type="slidenum">
              <a:rPr lang="en-US" smtClean="0"/>
              <a:t>7</a:t>
            </a:fld>
            <a:endParaRPr lang="en-US"/>
          </a:p>
        </p:txBody>
      </p:sp>
    </p:spTree>
    <p:extLst>
      <p:ext uri="{BB962C8B-B14F-4D97-AF65-F5344CB8AC3E}">
        <p14:creationId xmlns:p14="http://schemas.microsoft.com/office/powerpoint/2010/main" val="118378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help with early</a:t>
            </a:r>
            <a:r>
              <a:rPr lang="en-US" baseline="0" dirty="0" smtClean="0"/>
              <a:t> detection?   VGI!</a:t>
            </a:r>
            <a:endParaRPr lang="en-US" dirty="0"/>
          </a:p>
        </p:txBody>
      </p:sp>
      <p:sp>
        <p:nvSpPr>
          <p:cNvPr id="4" name="Slide Number Placeholder 3"/>
          <p:cNvSpPr>
            <a:spLocks noGrp="1"/>
          </p:cNvSpPr>
          <p:nvPr>
            <p:ph type="sldNum" sz="quarter" idx="10"/>
          </p:nvPr>
        </p:nvSpPr>
        <p:spPr/>
        <p:txBody>
          <a:bodyPr/>
          <a:lstStyle/>
          <a:p>
            <a:fld id="{A7931B91-9C65-B641-9721-40AB6E82D2DC}" type="slidenum">
              <a:rPr lang="en-US" smtClean="0"/>
              <a:t>8</a:t>
            </a:fld>
            <a:endParaRPr lang="en-US"/>
          </a:p>
        </p:txBody>
      </p:sp>
    </p:spTree>
    <p:extLst>
      <p:ext uri="{BB962C8B-B14F-4D97-AF65-F5344CB8AC3E}">
        <p14:creationId xmlns:p14="http://schemas.microsoft.com/office/powerpoint/2010/main" val="44336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descr="Title slide bkg_2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099" name="Rectangle 3"/>
          <p:cNvSpPr>
            <a:spLocks noGrp="1" noChangeArrowheads="1"/>
          </p:cNvSpPr>
          <p:nvPr>
            <p:ph type="ctrTitle"/>
          </p:nvPr>
        </p:nvSpPr>
        <p:spPr>
          <a:xfrm>
            <a:off x="685800" y="2362200"/>
            <a:ext cx="7772400" cy="981075"/>
          </a:xfrm>
        </p:spPr>
        <p:txBody>
          <a:bodyPr/>
          <a:lstStyle>
            <a:lvl1pPr>
              <a:defRPr sz="3600" b="0" i="0">
                <a:solidFill>
                  <a:srgbClr val="F1E405"/>
                </a:solidFill>
                <a:latin typeface=""/>
                <a:cs typeface="Futura Light"/>
              </a:defRPr>
            </a:lvl1pPr>
          </a:lstStyle>
          <a:p>
            <a:pPr lvl="0"/>
            <a:r>
              <a:rPr lang="en-US" noProof="0" smtClean="0"/>
              <a:t>Click to edit Master title style</a:t>
            </a:r>
            <a:endParaRPr lang="en-US" noProof="0" dirty="0" smtClean="0"/>
          </a:p>
        </p:txBody>
      </p:sp>
      <p:sp>
        <p:nvSpPr>
          <p:cNvPr id="4100" name="Rectangle 4"/>
          <p:cNvSpPr>
            <a:spLocks noGrp="1" noChangeArrowheads="1"/>
          </p:cNvSpPr>
          <p:nvPr>
            <p:ph type="subTitle" idx="1"/>
          </p:nvPr>
        </p:nvSpPr>
        <p:spPr>
          <a:xfrm>
            <a:off x="1371600" y="3962400"/>
            <a:ext cx="6400800" cy="1504950"/>
          </a:xfrm>
        </p:spPr>
        <p:txBody>
          <a:bodyPr/>
          <a:lstStyle>
            <a:lvl1pPr marL="0" indent="0" algn="ctr">
              <a:buFont typeface="Symbol" charset="0"/>
              <a:buNone/>
              <a:defRPr sz="2800" b="0" i="0">
                <a:solidFill>
                  <a:schemeClr val="bg1"/>
                </a:solidFill>
                <a:latin typeface=""/>
                <a:cs typeface="Futura Book"/>
              </a:defRPr>
            </a:lvl1pPr>
          </a:lstStyle>
          <a:p>
            <a:pPr lvl="0"/>
            <a:r>
              <a:rPr lang="en-US" noProof="0" smtClean="0"/>
              <a:t>Click to edit Master subtitle style</a:t>
            </a:r>
            <a:endParaRPr lang="en-US" noProof="0"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406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5678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2057400"/>
            <a:ext cx="3767138"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1063" y="2057400"/>
            <a:ext cx="3767137"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633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767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57437"/>
            <a:ext cx="4040188" cy="3509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1767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57437"/>
            <a:ext cx="4041775" cy="3205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3825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86675" cy="1195388"/>
          </a:xfrm>
        </p:spPr>
        <p:txBody>
          <a:bodyPr/>
          <a:lstStyle/>
          <a:p>
            <a:r>
              <a:rPr lang="en-US" smtClean="0"/>
              <a:t>Click to edit Master title style</a:t>
            </a:r>
            <a:endParaRPr lang="en-US"/>
          </a:p>
        </p:txBody>
      </p:sp>
    </p:spTree>
    <p:extLst>
      <p:ext uri="{BB962C8B-B14F-4D97-AF65-F5344CB8AC3E}">
        <p14:creationId xmlns:p14="http://schemas.microsoft.com/office/powerpoint/2010/main" val="209281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021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609600"/>
            <a:ext cx="5111750" cy="5213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771650"/>
            <a:ext cx="3008313" cy="4051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3426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73625"/>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38200"/>
            <a:ext cx="5486400" cy="3883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440363"/>
            <a:ext cx="5486400" cy="500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614632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ontent-slide-bkg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5" name="Rectangle 3"/>
          <p:cNvSpPr>
            <a:spLocks noGrp="1" noChangeArrowheads="1"/>
          </p:cNvSpPr>
          <p:nvPr>
            <p:ph type="title"/>
          </p:nvPr>
        </p:nvSpPr>
        <p:spPr bwMode="auto">
          <a:xfrm>
            <a:off x="771525" y="381000"/>
            <a:ext cx="768667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3076" name="Rectangle 4"/>
          <p:cNvSpPr>
            <a:spLocks noGrp="1" noChangeArrowheads="1"/>
          </p:cNvSpPr>
          <p:nvPr>
            <p:ph type="body" idx="1"/>
          </p:nvPr>
        </p:nvSpPr>
        <p:spPr bwMode="auto">
          <a:xfrm>
            <a:off x="771525" y="1981200"/>
            <a:ext cx="76866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txStyles>
    <p:titleStyle>
      <a:lvl1pPr algn="ctr" rtl="0" eaLnBrk="1" fontAlgn="base" hangingPunct="1">
        <a:spcBef>
          <a:spcPct val="0"/>
        </a:spcBef>
        <a:spcAft>
          <a:spcPct val="0"/>
        </a:spcAft>
        <a:defRPr sz="3600" b="0" i="0">
          <a:solidFill>
            <a:schemeClr val="tx1"/>
          </a:solidFill>
          <a:latin typeface=""/>
          <a:ea typeface="+mj-ea"/>
          <a:cs typeface="Futura Medium"/>
        </a:defRPr>
      </a:lvl1pPr>
      <a:lvl2pPr algn="ctr" rtl="0" eaLnBrk="1" fontAlgn="base" hangingPunct="1">
        <a:spcBef>
          <a:spcPct val="0"/>
        </a:spcBef>
        <a:spcAft>
          <a:spcPct val="0"/>
        </a:spcAft>
        <a:defRPr sz="3600" b="1">
          <a:solidFill>
            <a:schemeClr val="tx1"/>
          </a:solidFill>
          <a:latin typeface="Arial" charset="0"/>
          <a:ea typeface="Osaka" charset="0"/>
          <a:cs typeface="Osaka" charset="0"/>
        </a:defRPr>
      </a:lvl2pPr>
      <a:lvl3pPr algn="ctr" rtl="0" eaLnBrk="1" fontAlgn="base" hangingPunct="1">
        <a:spcBef>
          <a:spcPct val="0"/>
        </a:spcBef>
        <a:spcAft>
          <a:spcPct val="0"/>
        </a:spcAft>
        <a:defRPr sz="3600" b="1">
          <a:solidFill>
            <a:schemeClr val="tx1"/>
          </a:solidFill>
          <a:latin typeface="Arial" charset="0"/>
          <a:ea typeface="Osaka" charset="0"/>
          <a:cs typeface="Osaka" charset="0"/>
        </a:defRPr>
      </a:lvl3pPr>
      <a:lvl4pPr algn="ctr" rtl="0" eaLnBrk="1" fontAlgn="base" hangingPunct="1">
        <a:spcBef>
          <a:spcPct val="0"/>
        </a:spcBef>
        <a:spcAft>
          <a:spcPct val="0"/>
        </a:spcAft>
        <a:defRPr sz="3600" b="1">
          <a:solidFill>
            <a:schemeClr val="tx1"/>
          </a:solidFill>
          <a:latin typeface="Arial" charset="0"/>
          <a:ea typeface="Osaka" charset="0"/>
          <a:cs typeface="Osaka" charset="0"/>
        </a:defRPr>
      </a:lvl4pPr>
      <a:lvl5pPr algn="ctr" rtl="0" eaLnBrk="1" fontAlgn="base" hangingPunct="1">
        <a:spcBef>
          <a:spcPct val="0"/>
        </a:spcBef>
        <a:spcAft>
          <a:spcPct val="0"/>
        </a:spcAft>
        <a:defRPr sz="3600" b="1">
          <a:solidFill>
            <a:schemeClr val="tx1"/>
          </a:solidFill>
          <a:latin typeface="Arial" charset="0"/>
          <a:ea typeface="Osaka" charset="0"/>
          <a:cs typeface="Osaka" charset="0"/>
        </a:defRPr>
      </a:lvl5pPr>
      <a:lvl6pPr marL="457200" algn="ctr" rtl="0" eaLnBrk="1" fontAlgn="base" hangingPunct="1">
        <a:spcBef>
          <a:spcPct val="0"/>
        </a:spcBef>
        <a:spcAft>
          <a:spcPct val="0"/>
        </a:spcAft>
        <a:defRPr sz="3600" b="1">
          <a:solidFill>
            <a:schemeClr val="tx1"/>
          </a:solidFill>
          <a:latin typeface="Arial" charset="0"/>
          <a:ea typeface="Osaka" charset="0"/>
          <a:cs typeface="Osaka" charset="0"/>
        </a:defRPr>
      </a:lvl6pPr>
      <a:lvl7pPr marL="914400" algn="ctr" rtl="0" eaLnBrk="1" fontAlgn="base" hangingPunct="1">
        <a:spcBef>
          <a:spcPct val="0"/>
        </a:spcBef>
        <a:spcAft>
          <a:spcPct val="0"/>
        </a:spcAft>
        <a:defRPr sz="3600" b="1">
          <a:solidFill>
            <a:schemeClr val="tx1"/>
          </a:solidFill>
          <a:latin typeface="Arial" charset="0"/>
          <a:ea typeface="Osaka" charset="0"/>
          <a:cs typeface="Osaka" charset="0"/>
        </a:defRPr>
      </a:lvl7pPr>
      <a:lvl8pPr marL="1371600" algn="ctr" rtl="0" eaLnBrk="1" fontAlgn="base" hangingPunct="1">
        <a:spcBef>
          <a:spcPct val="0"/>
        </a:spcBef>
        <a:spcAft>
          <a:spcPct val="0"/>
        </a:spcAft>
        <a:defRPr sz="3600" b="1">
          <a:solidFill>
            <a:schemeClr val="tx1"/>
          </a:solidFill>
          <a:latin typeface="Arial" charset="0"/>
          <a:ea typeface="Osaka" charset="0"/>
          <a:cs typeface="Osaka" charset="0"/>
        </a:defRPr>
      </a:lvl8pPr>
      <a:lvl9pPr marL="1828800" algn="ctr" rtl="0" eaLnBrk="1" fontAlgn="base" hangingPunct="1">
        <a:spcBef>
          <a:spcPct val="0"/>
        </a:spcBef>
        <a:spcAft>
          <a:spcPct val="0"/>
        </a:spcAft>
        <a:defRPr sz="3600" b="1">
          <a:solidFill>
            <a:schemeClr val="tx1"/>
          </a:solidFill>
          <a:latin typeface="Arial" charset="0"/>
          <a:ea typeface="Osaka" charset="0"/>
          <a:cs typeface="Osaka" charset="0"/>
        </a:defRPr>
      </a:lvl9pPr>
    </p:titleStyle>
    <p:bodyStyle>
      <a:lvl1pPr marL="342900" indent="-342900" algn="l" rtl="0" eaLnBrk="1" fontAlgn="base" hangingPunct="1">
        <a:spcBef>
          <a:spcPct val="10000"/>
        </a:spcBef>
        <a:spcAft>
          <a:spcPct val="20000"/>
        </a:spcAft>
        <a:buFont typeface="Symbol" charset="0"/>
        <a:buChar char=""/>
        <a:defRPr sz="2400" b="1" i="0">
          <a:solidFill>
            <a:schemeClr val="tx1"/>
          </a:solidFill>
          <a:latin typeface=""/>
          <a:ea typeface="+mn-ea"/>
          <a:cs typeface="Futura Heavy"/>
        </a:defRPr>
      </a:lvl1pPr>
      <a:lvl2pPr marL="742950" indent="-285750" algn="l" rtl="0" eaLnBrk="1" fontAlgn="base" hangingPunct="1">
        <a:spcBef>
          <a:spcPct val="0"/>
        </a:spcBef>
        <a:spcAft>
          <a:spcPct val="20000"/>
        </a:spcAft>
        <a:buClr>
          <a:schemeClr val="tx1"/>
        </a:buClr>
        <a:buChar char="&lt;"/>
        <a:defRPr sz="2200" b="0" i="0">
          <a:solidFill>
            <a:schemeClr val="tx1"/>
          </a:solidFill>
          <a:latin typeface=""/>
          <a:ea typeface="+mn-ea"/>
          <a:cs typeface="Futura Light"/>
        </a:defRPr>
      </a:lvl2pPr>
      <a:lvl3pPr marL="1143000" indent="-228600" algn="l" rtl="0" eaLnBrk="1" fontAlgn="base" hangingPunct="1">
        <a:spcBef>
          <a:spcPct val="0"/>
        </a:spcBef>
        <a:spcAft>
          <a:spcPct val="20000"/>
        </a:spcAft>
        <a:buFont typeface="Webdings" charset="0"/>
        <a:buChar char="a"/>
        <a:defRPr sz="2200" b="0" i="0">
          <a:solidFill>
            <a:schemeClr val="tx1"/>
          </a:solidFill>
          <a:latin typeface=""/>
          <a:ea typeface="+mn-ea"/>
          <a:cs typeface="Futura Light"/>
        </a:defRPr>
      </a:lvl3pPr>
      <a:lvl4pPr marL="1600200" indent="-228600" algn="l" rtl="0" eaLnBrk="1" fontAlgn="base" hangingPunct="1">
        <a:spcBef>
          <a:spcPct val="0"/>
        </a:spcBef>
        <a:spcAft>
          <a:spcPct val="20000"/>
        </a:spcAft>
        <a:buChar char="•"/>
        <a:defRPr sz="2200" b="0" i="0">
          <a:solidFill>
            <a:schemeClr val="tx1"/>
          </a:solidFill>
          <a:latin typeface=""/>
          <a:ea typeface="+mn-ea"/>
          <a:cs typeface="Futura Light"/>
        </a:defRPr>
      </a:lvl4pPr>
      <a:lvl5pPr marL="2057400" indent="-228600" algn="l" rtl="0" eaLnBrk="1" fontAlgn="base" hangingPunct="1">
        <a:spcBef>
          <a:spcPct val="0"/>
        </a:spcBef>
        <a:spcAft>
          <a:spcPct val="20000"/>
        </a:spcAft>
        <a:buFont typeface="Webdings" charset="0"/>
        <a:buChar char="4"/>
        <a:defRPr sz="2200" b="0" i="0">
          <a:solidFill>
            <a:schemeClr val="tx1"/>
          </a:solidFill>
          <a:latin typeface=""/>
          <a:ea typeface="+mn-ea"/>
          <a:cs typeface="Futura Light"/>
        </a:defRPr>
      </a:lvl5pPr>
      <a:lvl6pPr marL="25146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6pPr>
      <a:lvl7pPr marL="29718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7pPr>
      <a:lvl8pPr marL="34290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8pPr>
      <a:lvl9pPr marL="38862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 Id="rId11"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Integrating Crowdsourcing and GIS to Slow the Spread of the Emerald Ash Borer in Minnesota</a:t>
            </a:r>
            <a:endParaRPr lang="en-US" dirty="0"/>
          </a:p>
        </p:txBody>
      </p:sp>
      <p:sp>
        <p:nvSpPr>
          <p:cNvPr id="3" name="Subtitle 2"/>
          <p:cNvSpPr>
            <a:spLocks noGrp="1"/>
          </p:cNvSpPr>
          <p:nvPr>
            <p:ph type="subTitle" idx="1"/>
          </p:nvPr>
        </p:nvSpPr>
        <p:spPr/>
        <p:txBody>
          <a:bodyPr/>
          <a:lstStyle/>
          <a:p>
            <a:r>
              <a:rPr lang="en-US" dirty="0" smtClean="0"/>
              <a:t>By Caleb Mackey</a:t>
            </a:r>
            <a:endParaRPr lang="en-US" dirty="0"/>
          </a:p>
        </p:txBody>
      </p:sp>
    </p:spTree>
    <p:extLst>
      <p:ext uri="{BB962C8B-B14F-4D97-AF65-F5344CB8AC3E}">
        <p14:creationId xmlns:p14="http://schemas.microsoft.com/office/powerpoint/2010/main" val="31109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410" y="15240"/>
            <a:ext cx="7886700" cy="676925"/>
          </a:xfrm>
        </p:spPr>
        <p:txBody>
          <a:bodyPr/>
          <a:lstStyle/>
          <a:p>
            <a:r>
              <a:rPr lang="en-US" dirty="0" smtClean="0"/>
              <a:t>Goals of Application</a:t>
            </a:r>
            <a:endParaRPr lang="en-US" dirty="0"/>
          </a:p>
        </p:txBody>
      </p:sp>
      <p:sp>
        <p:nvSpPr>
          <p:cNvPr id="3" name="Content Placeholder 2"/>
          <p:cNvSpPr>
            <a:spLocks noGrp="1"/>
          </p:cNvSpPr>
          <p:nvPr>
            <p:ph idx="1"/>
          </p:nvPr>
        </p:nvSpPr>
        <p:spPr>
          <a:xfrm>
            <a:off x="152400" y="838200"/>
            <a:ext cx="8686800" cy="4953000"/>
          </a:xfrm>
        </p:spPr>
        <p:txBody>
          <a:bodyPr>
            <a:normAutofit/>
          </a:bodyPr>
          <a:lstStyle/>
          <a:p>
            <a:pPr marL="385763" indent="-385763">
              <a:buFont typeface="+mj-lt"/>
              <a:buAutoNum type="arabicPeriod"/>
            </a:pPr>
            <a:r>
              <a:rPr lang="en-US" dirty="0"/>
              <a:t>Allow user to report sighting</a:t>
            </a:r>
          </a:p>
          <a:p>
            <a:pPr marL="385763" indent="-385763">
              <a:buFont typeface="+mj-lt"/>
              <a:buAutoNum type="arabicPeriod"/>
            </a:pPr>
            <a:r>
              <a:rPr lang="en-US" dirty="0"/>
              <a:t>Provide a simple identification guide for EAB and Ash trees</a:t>
            </a:r>
          </a:p>
          <a:p>
            <a:pPr marL="385763" indent="-385763">
              <a:buFont typeface="+mj-lt"/>
              <a:buAutoNum type="arabicPeriod"/>
            </a:pPr>
            <a:r>
              <a:rPr lang="en-US" dirty="0" smtClean="0"/>
              <a:t>Map that shows MDA </a:t>
            </a:r>
            <a:r>
              <a:rPr lang="en-US" dirty="0"/>
              <a:t>EAB GIS data</a:t>
            </a:r>
          </a:p>
          <a:p>
            <a:pPr marL="385763" indent="-385763">
              <a:buFont typeface="+mj-lt"/>
              <a:buAutoNum type="arabicPeriod"/>
            </a:pPr>
            <a:r>
              <a:rPr lang="en-US" dirty="0"/>
              <a:t>Automatically generate an email to send to the MDA’s “Arrest The Pest” email account</a:t>
            </a:r>
          </a:p>
          <a:p>
            <a:pPr marL="385763" indent="-385763">
              <a:buFont typeface="+mj-lt"/>
              <a:buAutoNum type="arabicPeriod"/>
            </a:pPr>
            <a:r>
              <a:rPr lang="en-US" dirty="0"/>
              <a:t>Send push notifications </a:t>
            </a:r>
            <a:r>
              <a:rPr lang="en-US" dirty="0" smtClean="0"/>
              <a:t>when </a:t>
            </a:r>
            <a:r>
              <a:rPr lang="en-US" dirty="0"/>
              <a:t>new sightings are reported</a:t>
            </a:r>
          </a:p>
          <a:p>
            <a:pPr marL="385763" indent="-385763">
              <a:buFont typeface="+mj-lt"/>
              <a:buAutoNum type="arabicPeriod"/>
            </a:pPr>
            <a:r>
              <a:rPr lang="en-US" dirty="0"/>
              <a:t>Add authentication so the MDA can login to edit data </a:t>
            </a:r>
          </a:p>
          <a:p>
            <a:pPr marL="385763" indent="-385763">
              <a:buFont typeface="+mj-lt"/>
              <a:buAutoNum type="arabicPeriod"/>
            </a:pPr>
            <a:endParaRPr lang="en-US" sz="1800" dirty="0"/>
          </a:p>
        </p:txBody>
      </p:sp>
    </p:spTree>
    <p:extLst>
      <p:ext uri="{BB962C8B-B14F-4D97-AF65-F5344CB8AC3E}">
        <p14:creationId xmlns:p14="http://schemas.microsoft.com/office/powerpoint/2010/main" val="1353537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702387" cy="761999"/>
          </a:xfrm>
        </p:spPr>
        <p:txBody>
          <a:bodyPr>
            <a:normAutofit/>
          </a:bodyPr>
          <a:lstStyle/>
          <a:p>
            <a:r>
              <a:rPr lang="en-US" dirty="0" smtClean="0"/>
              <a:t>Data and Software</a:t>
            </a:r>
            <a:endParaRPr lang="en-US" dirty="0"/>
          </a:p>
        </p:txBody>
      </p:sp>
      <p:sp>
        <p:nvSpPr>
          <p:cNvPr id="3" name="Content Placeholder 2"/>
          <p:cNvSpPr>
            <a:spLocks noGrp="1"/>
          </p:cNvSpPr>
          <p:nvPr>
            <p:ph idx="1"/>
          </p:nvPr>
        </p:nvSpPr>
        <p:spPr>
          <a:xfrm>
            <a:off x="609600" y="990600"/>
            <a:ext cx="7905750" cy="4499373"/>
          </a:xfrm>
        </p:spPr>
        <p:txBody>
          <a:bodyPr/>
          <a:lstStyle/>
          <a:p>
            <a:r>
              <a:rPr lang="en-US" dirty="0" smtClean="0"/>
              <a:t>Sightings were published as a hosted Feature Service in ArcGIS Online.</a:t>
            </a:r>
          </a:p>
          <a:p>
            <a:r>
              <a:rPr lang="en-US" dirty="0" smtClean="0"/>
              <a:t>MDA EAB REST Endpoints</a:t>
            </a:r>
            <a:endParaRPr lang="en-US" dirty="0" smtClean="0"/>
          </a:p>
          <a:p>
            <a:r>
              <a:rPr lang="en-US" dirty="0" smtClean="0"/>
              <a:t>The </a:t>
            </a:r>
            <a:r>
              <a:rPr lang="en-US" b="1" dirty="0" smtClean="0"/>
              <a:t>ArcGIS </a:t>
            </a:r>
            <a:r>
              <a:rPr lang="en-US" b="1" dirty="0" smtClean="0"/>
              <a:t>Runtime</a:t>
            </a:r>
            <a:r>
              <a:rPr lang="en-US" dirty="0" smtClean="0"/>
              <a:t> Software Development Kits (SDKs) </a:t>
            </a:r>
            <a:r>
              <a:rPr lang="en-US" dirty="0" smtClean="0"/>
              <a:t>for iOS and Android</a:t>
            </a:r>
            <a:endParaRPr lang="en-US" dirty="0" smtClean="0"/>
          </a:p>
        </p:txBody>
      </p:sp>
    </p:spTree>
    <p:extLst>
      <p:ext uri="{BB962C8B-B14F-4D97-AF65-F5344CB8AC3E}">
        <p14:creationId xmlns:p14="http://schemas.microsoft.com/office/powerpoint/2010/main" val="125681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886700" cy="748145"/>
          </a:xfrm>
        </p:spPr>
        <p:txBody>
          <a:bodyPr/>
          <a:lstStyle/>
          <a:p>
            <a:r>
              <a:rPr lang="en-US" b="1" dirty="0" smtClean="0"/>
              <a:t>Application Development</a:t>
            </a:r>
            <a:endParaRPr lang="en-US" b="1" dirty="0"/>
          </a:p>
        </p:txBody>
      </p:sp>
      <p:sp>
        <p:nvSpPr>
          <p:cNvPr id="3" name="Content Placeholder 2"/>
          <p:cNvSpPr>
            <a:spLocks noGrp="1"/>
          </p:cNvSpPr>
          <p:nvPr>
            <p:ph idx="1"/>
          </p:nvPr>
        </p:nvSpPr>
        <p:spPr>
          <a:xfrm>
            <a:off x="152400" y="838200"/>
            <a:ext cx="8763000" cy="5181600"/>
          </a:xfrm>
        </p:spPr>
        <p:txBody>
          <a:bodyPr>
            <a:normAutofit/>
          </a:bodyPr>
          <a:lstStyle/>
          <a:p>
            <a:r>
              <a:rPr lang="en-US" dirty="0" smtClean="0"/>
              <a:t>iOS – App is currently 70% complete.  </a:t>
            </a:r>
            <a:endParaRPr lang="en-US" dirty="0" smtClean="0"/>
          </a:p>
          <a:p>
            <a:pPr lvl="1"/>
            <a:r>
              <a:rPr lang="en-US" dirty="0" smtClean="0"/>
              <a:t>Built with Swift </a:t>
            </a:r>
            <a:r>
              <a:rPr lang="en-US" dirty="0" smtClean="0"/>
              <a:t>programming language and the </a:t>
            </a:r>
            <a:r>
              <a:rPr lang="en-US" dirty="0" err="1" smtClean="0"/>
              <a:t>Xcode</a:t>
            </a:r>
            <a:r>
              <a:rPr lang="en-US" dirty="0" smtClean="0"/>
              <a:t> Integrated Development Environment (IDE)</a:t>
            </a:r>
          </a:p>
          <a:p>
            <a:r>
              <a:rPr lang="en-US" dirty="0" smtClean="0"/>
              <a:t>Android </a:t>
            </a:r>
            <a:r>
              <a:rPr lang="en-US" dirty="0" smtClean="0"/>
              <a:t>– Currently 40% complete.  </a:t>
            </a:r>
            <a:endParaRPr lang="en-US" dirty="0" smtClean="0"/>
          </a:p>
          <a:p>
            <a:pPr lvl="1"/>
            <a:r>
              <a:rPr lang="en-US" dirty="0" smtClean="0"/>
              <a:t>Built </a:t>
            </a:r>
            <a:r>
              <a:rPr lang="en-US" dirty="0" smtClean="0"/>
              <a:t>with the Java programming language and Android Studio IDE.</a:t>
            </a:r>
          </a:p>
          <a:p>
            <a:r>
              <a:rPr lang="en-US" dirty="0" smtClean="0"/>
              <a:t>Both </a:t>
            </a:r>
            <a:r>
              <a:rPr lang="en-US" dirty="0" smtClean="0"/>
              <a:t>apps required special user permissions:</a:t>
            </a:r>
          </a:p>
          <a:p>
            <a:pPr lvl="1"/>
            <a:r>
              <a:rPr lang="en-US" dirty="0" smtClean="0"/>
              <a:t>Camera/media access</a:t>
            </a:r>
          </a:p>
          <a:p>
            <a:pPr lvl="1"/>
            <a:r>
              <a:rPr lang="en-US" dirty="0" smtClean="0"/>
              <a:t>GPS/location services</a:t>
            </a:r>
          </a:p>
          <a:p>
            <a:pPr lvl="1"/>
            <a:r>
              <a:rPr lang="en-US" dirty="0" smtClean="0"/>
              <a:t>Internet </a:t>
            </a:r>
            <a:r>
              <a:rPr lang="en-US" dirty="0" smtClean="0"/>
              <a:t>access</a:t>
            </a:r>
            <a:endParaRPr lang="en-US" dirty="0" smtClean="0"/>
          </a:p>
        </p:txBody>
      </p:sp>
      <p:pic>
        <p:nvPicPr>
          <p:cNvPr id="4" name="Picture 3"/>
          <p:cNvPicPr>
            <a:picLocks noChangeAspect="1"/>
          </p:cNvPicPr>
          <p:nvPr/>
        </p:nvPicPr>
        <p:blipFill>
          <a:blip r:embed="rId2"/>
          <a:stretch>
            <a:fillRect/>
          </a:stretch>
        </p:blipFill>
        <p:spPr>
          <a:xfrm>
            <a:off x="6705600" y="4191000"/>
            <a:ext cx="1676400" cy="1676400"/>
          </a:xfrm>
          <a:prstGeom prst="rect">
            <a:avLst/>
          </a:prstGeom>
        </p:spPr>
      </p:pic>
      <p:pic>
        <p:nvPicPr>
          <p:cNvPr id="5" name="Picture 4"/>
          <p:cNvPicPr>
            <a:picLocks noChangeAspect="1"/>
          </p:cNvPicPr>
          <p:nvPr/>
        </p:nvPicPr>
        <p:blipFill>
          <a:blip r:embed="rId3"/>
          <a:stretch>
            <a:fillRect/>
          </a:stretch>
        </p:blipFill>
        <p:spPr>
          <a:xfrm>
            <a:off x="4514850" y="4210050"/>
            <a:ext cx="1673352" cy="1673352"/>
          </a:xfrm>
          <a:prstGeom prst="rect">
            <a:avLst/>
          </a:prstGeom>
        </p:spPr>
      </p:pic>
    </p:spTree>
    <p:extLst>
      <p:ext uri="{BB962C8B-B14F-4D97-AF65-F5344CB8AC3E}">
        <p14:creationId xmlns:p14="http://schemas.microsoft.com/office/powerpoint/2010/main" val="603968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2743200"/>
            <a:ext cx="3666259" cy="923330"/>
          </a:xfrm>
          <a:prstGeom prst="rect">
            <a:avLst/>
          </a:prstGeom>
          <a:noFill/>
        </p:spPr>
        <p:txBody>
          <a:bodyPr wrap="square" rtlCol="0">
            <a:spAutoFit/>
          </a:bodyPr>
          <a:lstStyle/>
          <a:p>
            <a:r>
              <a:rPr lang="en-US" sz="5400" dirty="0"/>
              <a:t>Demo</a:t>
            </a:r>
            <a:endParaRPr lang="en-US" sz="5400" dirty="0"/>
          </a:p>
        </p:txBody>
      </p:sp>
    </p:spTree>
    <p:extLst>
      <p:ext uri="{BB962C8B-B14F-4D97-AF65-F5344CB8AC3E}">
        <p14:creationId xmlns:p14="http://schemas.microsoft.com/office/powerpoint/2010/main" val="2109010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562" y="0"/>
            <a:ext cx="7686675" cy="914400"/>
          </a:xfrm>
        </p:spPr>
        <p:txBody>
          <a:bodyPr/>
          <a:lstStyle/>
          <a:p>
            <a:r>
              <a:rPr lang="en-US" dirty="0" smtClean="0"/>
              <a:t>Results and Discussion</a:t>
            </a:r>
            <a:endParaRPr lang="en-US" dirty="0"/>
          </a:p>
        </p:txBody>
      </p:sp>
      <p:sp>
        <p:nvSpPr>
          <p:cNvPr id="3" name="Content Placeholder 2"/>
          <p:cNvSpPr>
            <a:spLocks noGrp="1"/>
          </p:cNvSpPr>
          <p:nvPr>
            <p:ph idx="1"/>
          </p:nvPr>
        </p:nvSpPr>
        <p:spPr>
          <a:xfrm>
            <a:off x="228600" y="990600"/>
            <a:ext cx="8534400" cy="4953000"/>
          </a:xfrm>
        </p:spPr>
        <p:txBody>
          <a:bodyPr>
            <a:normAutofit/>
          </a:bodyPr>
          <a:lstStyle/>
          <a:p>
            <a:r>
              <a:rPr lang="en-US" sz="2600" dirty="0" smtClean="0"/>
              <a:t>Created an app that can successfully report EAB sightings</a:t>
            </a:r>
            <a:endParaRPr lang="en-US" sz="2600" dirty="0" smtClean="0"/>
          </a:p>
          <a:p>
            <a:r>
              <a:rPr lang="en-US" sz="2600" dirty="0" smtClean="0"/>
              <a:t>Can help in early detection</a:t>
            </a:r>
            <a:endParaRPr lang="en-US" sz="2600" dirty="0" smtClean="0"/>
          </a:p>
          <a:p>
            <a:pPr lvl="1"/>
            <a:r>
              <a:rPr lang="en-US" sz="2400" dirty="0" smtClean="0"/>
              <a:t>MDA </a:t>
            </a:r>
            <a:r>
              <a:rPr lang="en-US" sz="2400" dirty="0" smtClean="0"/>
              <a:t>can act quickly to gain control over the local population before it spreads</a:t>
            </a:r>
            <a:r>
              <a:rPr lang="en-US" sz="2600" dirty="0" smtClean="0"/>
              <a:t>.</a:t>
            </a:r>
          </a:p>
          <a:p>
            <a:r>
              <a:rPr lang="en-US" sz="2600" dirty="0" smtClean="0"/>
              <a:t>The biggest challenge will be getting people to use the app.</a:t>
            </a:r>
          </a:p>
          <a:p>
            <a:pPr lvl="1"/>
            <a:r>
              <a:rPr lang="en-US" sz="2400" dirty="0" smtClean="0"/>
              <a:t>How to get the word out?</a:t>
            </a:r>
          </a:p>
          <a:p>
            <a:pPr lvl="1"/>
            <a:r>
              <a:rPr lang="en-US" sz="2400" dirty="0" smtClean="0"/>
              <a:t>How </a:t>
            </a:r>
            <a:r>
              <a:rPr lang="en-US" sz="2400" dirty="0" smtClean="0"/>
              <a:t>to educate people that this is an important issue and they can help?</a:t>
            </a:r>
            <a:endParaRPr lang="en-US" sz="2400" dirty="0"/>
          </a:p>
        </p:txBody>
      </p:sp>
    </p:spTree>
    <p:extLst>
      <p:ext uri="{BB962C8B-B14F-4D97-AF65-F5344CB8AC3E}">
        <p14:creationId xmlns:p14="http://schemas.microsoft.com/office/powerpoint/2010/main" val="1894443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534400" cy="4648200"/>
          </a:xfrm>
        </p:spPr>
        <p:txBody>
          <a:bodyPr>
            <a:normAutofit/>
          </a:bodyPr>
          <a:lstStyle/>
          <a:p>
            <a:r>
              <a:rPr lang="en-US" sz="1800" dirty="0" smtClean="0"/>
              <a:t>Through this research, I have successfully built an iOS and Android app to report EAB sightings.</a:t>
            </a:r>
          </a:p>
          <a:p>
            <a:r>
              <a:rPr lang="en-US" sz="1800" dirty="0" smtClean="0"/>
              <a:t>The applications alert the appropriate authority (MDA and DNR)</a:t>
            </a:r>
          </a:p>
          <a:p>
            <a:r>
              <a:rPr lang="en-US" sz="1800" dirty="0" smtClean="0"/>
              <a:t>The app will assist in early detection so the MDA can institute quarantines</a:t>
            </a:r>
          </a:p>
          <a:p>
            <a:r>
              <a:rPr lang="en-US" sz="1800" dirty="0" smtClean="0"/>
              <a:t>With the ability to report sightings in real time, it will be helpful in reducing the spread of the EAB in Minnesota</a:t>
            </a:r>
          </a:p>
          <a:p>
            <a:pPr lvl="1"/>
            <a:endParaRPr lang="en-US" sz="1800" dirty="0"/>
          </a:p>
        </p:txBody>
      </p:sp>
      <p:sp>
        <p:nvSpPr>
          <p:cNvPr id="4" name="Title 1"/>
          <p:cNvSpPr txBox="1">
            <a:spLocks/>
          </p:cNvSpPr>
          <p:nvPr/>
        </p:nvSpPr>
        <p:spPr bwMode="auto">
          <a:xfrm>
            <a:off x="838200" y="228600"/>
            <a:ext cx="7202456" cy="59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b="0" i="0">
                <a:solidFill>
                  <a:schemeClr val="tx1"/>
                </a:solidFill>
                <a:latin typeface=""/>
                <a:ea typeface="+mj-ea"/>
                <a:cs typeface="Futura Medium"/>
              </a:defRPr>
            </a:lvl1pPr>
            <a:lvl2pPr algn="ctr" rtl="0" eaLnBrk="1" fontAlgn="base" hangingPunct="1">
              <a:spcBef>
                <a:spcPct val="0"/>
              </a:spcBef>
              <a:spcAft>
                <a:spcPct val="0"/>
              </a:spcAft>
              <a:defRPr sz="3600" b="1">
                <a:solidFill>
                  <a:schemeClr val="tx1"/>
                </a:solidFill>
                <a:latin typeface="Arial" charset="0"/>
                <a:ea typeface="Osaka" charset="0"/>
                <a:cs typeface="Osaka" charset="0"/>
              </a:defRPr>
            </a:lvl2pPr>
            <a:lvl3pPr algn="ctr" rtl="0" eaLnBrk="1" fontAlgn="base" hangingPunct="1">
              <a:spcBef>
                <a:spcPct val="0"/>
              </a:spcBef>
              <a:spcAft>
                <a:spcPct val="0"/>
              </a:spcAft>
              <a:defRPr sz="3600" b="1">
                <a:solidFill>
                  <a:schemeClr val="tx1"/>
                </a:solidFill>
                <a:latin typeface="Arial" charset="0"/>
                <a:ea typeface="Osaka" charset="0"/>
                <a:cs typeface="Osaka" charset="0"/>
              </a:defRPr>
            </a:lvl3pPr>
            <a:lvl4pPr algn="ctr" rtl="0" eaLnBrk="1" fontAlgn="base" hangingPunct="1">
              <a:spcBef>
                <a:spcPct val="0"/>
              </a:spcBef>
              <a:spcAft>
                <a:spcPct val="0"/>
              </a:spcAft>
              <a:defRPr sz="3600" b="1">
                <a:solidFill>
                  <a:schemeClr val="tx1"/>
                </a:solidFill>
                <a:latin typeface="Arial" charset="0"/>
                <a:ea typeface="Osaka" charset="0"/>
                <a:cs typeface="Osaka" charset="0"/>
              </a:defRPr>
            </a:lvl4pPr>
            <a:lvl5pPr algn="ctr" rtl="0" eaLnBrk="1" fontAlgn="base" hangingPunct="1">
              <a:spcBef>
                <a:spcPct val="0"/>
              </a:spcBef>
              <a:spcAft>
                <a:spcPct val="0"/>
              </a:spcAft>
              <a:defRPr sz="3600" b="1">
                <a:solidFill>
                  <a:schemeClr val="tx1"/>
                </a:solidFill>
                <a:latin typeface="Arial" charset="0"/>
                <a:ea typeface="Osaka" charset="0"/>
                <a:cs typeface="Osaka" charset="0"/>
              </a:defRPr>
            </a:lvl5pPr>
            <a:lvl6pPr marL="457200" algn="ctr" rtl="0" eaLnBrk="1" fontAlgn="base" hangingPunct="1">
              <a:spcBef>
                <a:spcPct val="0"/>
              </a:spcBef>
              <a:spcAft>
                <a:spcPct val="0"/>
              </a:spcAft>
              <a:defRPr sz="3600" b="1">
                <a:solidFill>
                  <a:schemeClr val="tx1"/>
                </a:solidFill>
                <a:latin typeface="Arial" charset="0"/>
                <a:ea typeface="Osaka" charset="0"/>
                <a:cs typeface="Osaka" charset="0"/>
              </a:defRPr>
            </a:lvl6pPr>
            <a:lvl7pPr marL="914400" algn="ctr" rtl="0" eaLnBrk="1" fontAlgn="base" hangingPunct="1">
              <a:spcBef>
                <a:spcPct val="0"/>
              </a:spcBef>
              <a:spcAft>
                <a:spcPct val="0"/>
              </a:spcAft>
              <a:defRPr sz="3600" b="1">
                <a:solidFill>
                  <a:schemeClr val="tx1"/>
                </a:solidFill>
                <a:latin typeface="Arial" charset="0"/>
                <a:ea typeface="Osaka" charset="0"/>
                <a:cs typeface="Osaka" charset="0"/>
              </a:defRPr>
            </a:lvl7pPr>
            <a:lvl8pPr marL="1371600" algn="ctr" rtl="0" eaLnBrk="1" fontAlgn="base" hangingPunct="1">
              <a:spcBef>
                <a:spcPct val="0"/>
              </a:spcBef>
              <a:spcAft>
                <a:spcPct val="0"/>
              </a:spcAft>
              <a:defRPr sz="3600" b="1">
                <a:solidFill>
                  <a:schemeClr val="tx1"/>
                </a:solidFill>
                <a:latin typeface="Arial" charset="0"/>
                <a:ea typeface="Osaka" charset="0"/>
                <a:cs typeface="Osaka" charset="0"/>
              </a:defRPr>
            </a:lvl8pPr>
            <a:lvl9pPr marL="1828800" algn="ctr" rtl="0" eaLnBrk="1" fontAlgn="base" hangingPunct="1">
              <a:spcBef>
                <a:spcPct val="0"/>
              </a:spcBef>
              <a:spcAft>
                <a:spcPct val="0"/>
              </a:spcAft>
              <a:defRPr sz="3600" b="1">
                <a:solidFill>
                  <a:schemeClr val="tx1"/>
                </a:solidFill>
                <a:latin typeface="Arial" charset="0"/>
                <a:ea typeface="Osaka" charset="0"/>
                <a:cs typeface="Osaka" charset="0"/>
              </a:defRPr>
            </a:lvl9pPr>
          </a:lstStyle>
          <a:p>
            <a:r>
              <a:rPr lang="en-US" kern="0" dirty="0"/>
              <a:t>C</a:t>
            </a:r>
            <a:r>
              <a:rPr lang="en-US" kern="0" dirty="0" smtClean="0"/>
              <a:t>onclusion</a:t>
            </a:r>
            <a:endParaRPr lang="en-US" kern="0" dirty="0"/>
          </a:p>
        </p:txBody>
      </p:sp>
    </p:spTree>
    <p:extLst>
      <p:ext uri="{BB962C8B-B14F-4D97-AF65-F5344CB8AC3E}">
        <p14:creationId xmlns:p14="http://schemas.microsoft.com/office/powerpoint/2010/main" val="1322194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14400" y="76200"/>
            <a:ext cx="6844665" cy="5943600"/>
          </a:xfrm>
          <a:prstGeom prst="rect">
            <a:avLst/>
          </a:prstGeom>
        </p:spPr>
      </p:pic>
    </p:spTree>
    <p:extLst>
      <p:ext uri="{BB962C8B-B14F-4D97-AF65-F5344CB8AC3E}">
        <p14:creationId xmlns:p14="http://schemas.microsoft.com/office/powerpoint/2010/main" val="57709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539" y="857250"/>
            <a:ext cx="3132461"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152" y="934587"/>
            <a:ext cx="3198785" cy="51435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95" y="934587"/>
            <a:ext cx="3192518" cy="5143500"/>
          </a:xfrm>
          <a:prstGeom prst="rect">
            <a:avLst/>
          </a:prstGeom>
        </p:spPr>
      </p:pic>
    </p:spTree>
    <p:extLst>
      <p:ext uri="{BB962C8B-B14F-4D97-AF65-F5344CB8AC3E}">
        <p14:creationId xmlns:p14="http://schemas.microsoft.com/office/powerpoint/2010/main" val="1922182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0" y="857250"/>
            <a:ext cx="3132461"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731" y="857250"/>
            <a:ext cx="3192518"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885" y="857250"/>
            <a:ext cx="3192518" cy="5143500"/>
          </a:xfrm>
          <a:prstGeom prst="rect">
            <a:avLst/>
          </a:prstGeom>
        </p:spPr>
      </p:pic>
    </p:spTree>
    <p:extLst>
      <p:ext uri="{BB962C8B-B14F-4D97-AF65-F5344CB8AC3E}">
        <p14:creationId xmlns:p14="http://schemas.microsoft.com/office/powerpoint/2010/main" val="1521263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025"/>
            <a:ext cx="3192518"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248" y="962025"/>
            <a:ext cx="3192518"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496" y="1082386"/>
            <a:ext cx="3192518" cy="5143500"/>
          </a:xfrm>
          <a:prstGeom prst="rect">
            <a:avLst/>
          </a:prstGeom>
        </p:spPr>
      </p:pic>
    </p:spTree>
    <p:extLst>
      <p:ext uri="{BB962C8B-B14F-4D97-AF65-F5344CB8AC3E}">
        <p14:creationId xmlns:p14="http://schemas.microsoft.com/office/powerpoint/2010/main" val="2074692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868" y="74872"/>
            <a:ext cx="7140119" cy="786926"/>
          </a:xfrm>
        </p:spPr>
        <p:txBody>
          <a:bodyPr/>
          <a:lstStyle/>
          <a:p>
            <a:r>
              <a:rPr lang="en-US" dirty="0"/>
              <a:t>Emerald Ash </a:t>
            </a:r>
            <a:r>
              <a:rPr lang="en-US" dirty="0" smtClean="0"/>
              <a:t>Borer</a:t>
            </a:r>
            <a:endParaRPr lang="en-US" dirty="0"/>
          </a:p>
        </p:txBody>
      </p:sp>
      <p:sp>
        <p:nvSpPr>
          <p:cNvPr id="3" name="Content Placeholder 2"/>
          <p:cNvSpPr>
            <a:spLocks noGrp="1"/>
          </p:cNvSpPr>
          <p:nvPr>
            <p:ph idx="1"/>
          </p:nvPr>
        </p:nvSpPr>
        <p:spPr>
          <a:xfrm>
            <a:off x="10794" y="906969"/>
            <a:ext cx="6107929" cy="3456385"/>
          </a:xfrm>
        </p:spPr>
        <p:txBody>
          <a:bodyPr>
            <a:normAutofit/>
          </a:bodyPr>
          <a:lstStyle/>
          <a:p>
            <a:r>
              <a:rPr lang="en-US" dirty="0"/>
              <a:t>Invasive </a:t>
            </a:r>
            <a:r>
              <a:rPr lang="en-US" dirty="0"/>
              <a:t>beetle from Asia</a:t>
            </a:r>
          </a:p>
          <a:p>
            <a:r>
              <a:rPr lang="en-US" dirty="0"/>
              <a:t>1-2 </a:t>
            </a:r>
            <a:r>
              <a:rPr lang="en-US" dirty="0"/>
              <a:t>Year life cycle</a:t>
            </a:r>
          </a:p>
          <a:p>
            <a:r>
              <a:rPr lang="en-US" dirty="0"/>
              <a:t>Larvae </a:t>
            </a:r>
            <a:r>
              <a:rPr lang="en-US" dirty="0"/>
              <a:t>eat through the inner tissue of ash trees </a:t>
            </a:r>
          </a:p>
          <a:p>
            <a:r>
              <a:rPr lang="en-US" dirty="0"/>
              <a:t>Killed hundreds of millions </a:t>
            </a:r>
            <a:r>
              <a:rPr lang="en-US" dirty="0"/>
              <a:t>of Ash trees in North </a:t>
            </a:r>
            <a:r>
              <a:rPr lang="en-US" dirty="0"/>
              <a:t>America</a:t>
            </a:r>
            <a:endParaRPr lang="en-US" dirty="0"/>
          </a:p>
        </p:txBody>
      </p:sp>
      <p:pic>
        <p:nvPicPr>
          <p:cNvPr id="6" name="Picture 5"/>
          <p:cNvPicPr>
            <a:picLocks noChangeAspect="1"/>
          </p:cNvPicPr>
          <p:nvPr/>
        </p:nvPicPr>
        <p:blipFill>
          <a:blip r:embed="rId3"/>
          <a:stretch>
            <a:fillRect/>
          </a:stretch>
        </p:blipFill>
        <p:spPr>
          <a:xfrm>
            <a:off x="2253140" y="3542206"/>
            <a:ext cx="2716188" cy="2622526"/>
          </a:xfrm>
          <a:prstGeom prst="rect">
            <a:avLst/>
          </a:prstGeom>
        </p:spPr>
      </p:pic>
      <p:grpSp>
        <p:nvGrpSpPr>
          <p:cNvPr id="5" name="Group 4"/>
          <p:cNvGrpSpPr/>
          <p:nvPr/>
        </p:nvGrpSpPr>
        <p:grpSpPr>
          <a:xfrm>
            <a:off x="5775948" y="194373"/>
            <a:ext cx="4270320" cy="5367201"/>
            <a:chOff x="9057165" y="0"/>
            <a:chExt cx="4111409" cy="5852667"/>
          </a:xfrm>
        </p:grpSpPr>
        <p:pic>
          <p:nvPicPr>
            <p:cNvPr id="4" name="Picture 3"/>
            <p:cNvPicPr>
              <a:picLocks noChangeAspect="1"/>
            </p:cNvPicPr>
            <p:nvPr/>
          </p:nvPicPr>
          <p:blipFill rotWithShape="1">
            <a:blip r:embed="rId4"/>
            <a:srcRect t="8317"/>
            <a:stretch/>
          </p:blipFill>
          <p:spPr>
            <a:xfrm rot="16200000">
              <a:off x="8195085" y="879179"/>
              <a:ext cx="5852667" cy="4094310"/>
            </a:xfrm>
            <a:prstGeom prst="rect">
              <a:avLst/>
            </a:prstGeom>
          </p:spPr>
        </p:pic>
        <p:cxnSp>
          <p:nvCxnSpPr>
            <p:cNvPr id="7" name="Straight Connector 6"/>
            <p:cNvCxnSpPr/>
            <p:nvPr/>
          </p:nvCxnSpPr>
          <p:spPr>
            <a:xfrm flipV="1">
              <a:off x="9184258" y="778160"/>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152626" y="5318513"/>
              <a:ext cx="2961735" cy="15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68495" y="785893"/>
              <a:ext cx="26313" cy="2030581"/>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57165" y="2874574"/>
              <a:ext cx="854757" cy="433627"/>
            </a:xfrm>
            <a:prstGeom prst="rect">
              <a:avLst/>
            </a:prstGeom>
            <a:noFill/>
          </p:spPr>
          <p:txBody>
            <a:bodyPr wrap="none" rtlCol="0">
              <a:spAutoFit/>
            </a:bodyPr>
            <a:lstStyle/>
            <a:p>
              <a:r>
                <a:rPr lang="en-US" sz="1800" dirty="0"/>
                <a:t>10mm</a:t>
              </a:r>
            </a:p>
          </p:txBody>
        </p:sp>
        <p:cxnSp>
          <p:nvCxnSpPr>
            <p:cNvPr id="14" name="Straight Connector 13"/>
            <p:cNvCxnSpPr/>
            <p:nvPr/>
          </p:nvCxnSpPr>
          <p:spPr>
            <a:xfrm flipH="1">
              <a:off x="9442182" y="3293683"/>
              <a:ext cx="26313" cy="20305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1327796" y="5483127"/>
              <a:ext cx="786565" cy="63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42182" y="5489525"/>
              <a:ext cx="1009124"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0532266" y="5269256"/>
              <a:ext cx="788394" cy="433627"/>
            </a:xfrm>
            <a:prstGeom prst="rect">
              <a:avLst/>
            </a:prstGeom>
            <a:noFill/>
          </p:spPr>
          <p:txBody>
            <a:bodyPr wrap="none" rtlCol="0">
              <a:spAutoFit/>
            </a:bodyPr>
            <a:lstStyle/>
            <a:p>
              <a:r>
                <a:rPr lang="en-US" sz="1800" dirty="0"/>
                <a:t>2 mm</a:t>
              </a:r>
            </a:p>
          </p:txBody>
        </p:sp>
        <p:cxnSp>
          <p:nvCxnSpPr>
            <p:cNvPr id="25" name="Straight Connector 24"/>
            <p:cNvCxnSpPr/>
            <p:nvPr/>
          </p:nvCxnSpPr>
          <p:spPr>
            <a:xfrm flipV="1">
              <a:off x="9440991" y="5333979"/>
              <a:ext cx="0" cy="3250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9149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271" y="857250"/>
            <a:ext cx="3132461"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11" y="857250"/>
            <a:ext cx="3132461" cy="514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986" y="857250"/>
            <a:ext cx="3192518" cy="5143500"/>
          </a:xfrm>
          <a:prstGeom prst="rect">
            <a:avLst/>
          </a:prstGeom>
        </p:spPr>
      </p:pic>
    </p:spTree>
    <p:extLst>
      <p:ext uri="{BB962C8B-B14F-4D97-AF65-F5344CB8AC3E}">
        <p14:creationId xmlns:p14="http://schemas.microsoft.com/office/powerpoint/2010/main" val="662803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your attention!</a:t>
            </a:r>
            <a:endParaRPr lang="en-US" dirty="0"/>
          </a:p>
        </p:txBody>
      </p:sp>
      <p:sp>
        <p:nvSpPr>
          <p:cNvPr id="4" name="TextBox 3"/>
          <p:cNvSpPr txBox="1"/>
          <p:nvPr/>
        </p:nvSpPr>
        <p:spPr>
          <a:xfrm>
            <a:off x="1231323" y="2524991"/>
            <a:ext cx="5470814" cy="600164"/>
          </a:xfrm>
          <a:prstGeom prst="rect">
            <a:avLst/>
          </a:prstGeom>
          <a:noFill/>
        </p:spPr>
        <p:txBody>
          <a:bodyPr wrap="square" rtlCol="0">
            <a:spAutoFit/>
          </a:bodyPr>
          <a:lstStyle/>
          <a:p>
            <a:r>
              <a:rPr lang="en-US" sz="3300" dirty="0"/>
              <a:t>Questions?</a:t>
            </a:r>
            <a:endParaRPr lang="en-US" sz="3300" dirty="0"/>
          </a:p>
        </p:txBody>
      </p:sp>
    </p:spTree>
    <p:extLst>
      <p:ext uri="{BB962C8B-B14F-4D97-AF65-F5344CB8AC3E}">
        <p14:creationId xmlns:p14="http://schemas.microsoft.com/office/powerpoint/2010/main" val="747470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52" y="228600"/>
            <a:ext cx="2559374" cy="1504733"/>
          </a:xfrm>
        </p:spPr>
        <p:txBody>
          <a:bodyPr/>
          <a:lstStyle/>
          <a:p>
            <a:r>
              <a:rPr lang="en-US" sz="2600" dirty="0" smtClean="0"/>
              <a:t>EAB Distribution in Minnesota</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02653"/>
            <a:ext cx="5864353" cy="594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81" y="2590800"/>
            <a:ext cx="2804485" cy="2875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741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4" y="0"/>
            <a:ext cx="7686675" cy="1195388"/>
          </a:xfrm>
        </p:spPr>
        <p:txBody>
          <a:bodyPr/>
          <a:lstStyle/>
          <a:p>
            <a:r>
              <a:rPr lang="en-US" dirty="0" smtClean="0"/>
              <a:t>Motivation and Objectives</a:t>
            </a:r>
            <a:endParaRPr lang="en-US" dirty="0"/>
          </a:p>
        </p:txBody>
      </p:sp>
      <p:sp>
        <p:nvSpPr>
          <p:cNvPr id="3" name="Content Placeholder 2"/>
          <p:cNvSpPr>
            <a:spLocks noGrp="1"/>
          </p:cNvSpPr>
          <p:nvPr>
            <p:ph idx="1"/>
          </p:nvPr>
        </p:nvSpPr>
        <p:spPr>
          <a:xfrm>
            <a:off x="228600" y="1195388"/>
            <a:ext cx="8534399" cy="4443412"/>
          </a:xfrm>
        </p:spPr>
        <p:txBody>
          <a:bodyPr/>
          <a:lstStyle/>
          <a:p>
            <a:r>
              <a:rPr lang="en-US" b="1" dirty="0" smtClean="0"/>
              <a:t>The EAB is spreading rapidly in MN. </a:t>
            </a:r>
          </a:p>
          <a:p>
            <a:pPr lvl="1"/>
            <a:r>
              <a:rPr lang="en-US" sz="2400" dirty="0" smtClean="0"/>
              <a:t>Early </a:t>
            </a:r>
            <a:r>
              <a:rPr lang="en-US" sz="2400" dirty="0"/>
              <a:t>Detection is </a:t>
            </a:r>
            <a:r>
              <a:rPr lang="en-US" sz="2400" i="1" dirty="0"/>
              <a:t>extremely</a:t>
            </a:r>
            <a:r>
              <a:rPr lang="en-US" sz="2400" dirty="0"/>
              <a:t> important to slowing their spread</a:t>
            </a:r>
            <a:r>
              <a:rPr lang="en-US" sz="2400" dirty="0" smtClean="0"/>
              <a:t>!  What can I do to help?</a:t>
            </a:r>
          </a:p>
          <a:p>
            <a:r>
              <a:rPr lang="en-US" dirty="0" smtClean="0"/>
              <a:t>Objectives</a:t>
            </a:r>
          </a:p>
          <a:p>
            <a:pPr lvl="1"/>
            <a:r>
              <a:rPr lang="en-US" sz="2400" dirty="0" smtClean="0"/>
              <a:t>Evaluate current practices of EAB Detection in MN</a:t>
            </a:r>
          </a:p>
          <a:p>
            <a:pPr lvl="1"/>
            <a:r>
              <a:rPr lang="en-US" sz="2400" dirty="0" smtClean="0"/>
              <a:t>Technology Assessment – Find better ways to report sightings</a:t>
            </a:r>
          </a:p>
          <a:p>
            <a:pPr lvl="1"/>
            <a:r>
              <a:rPr lang="en-US" sz="2400" dirty="0" smtClean="0"/>
              <a:t>Improve early detection and alert mechanisms related to tracking the EAB</a:t>
            </a:r>
            <a:endParaRPr lang="en-US" sz="2400" dirty="0"/>
          </a:p>
        </p:txBody>
      </p:sp>
    </p:spTree>
    <p:extLst>
      <p:ext uri="{BB962C8B-B14F-4D97-AF65-F5344CB8AC3E}">
        <p14:creationId xmlns:p14="http://schemas.microsoft.com/office/powerpoint/2010/main" val="845456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886700" cy="661338"/>
          </a:xfrm>
        </p:spPr>
        <p:txBody>
          <a:bodyPr/>
          <a:lstStyle/>
          <a:p>
            <a:r>
              <a:rPr lang="en-US" dirty="0" smtClean="0"/>
              <a:t>Tracking the EAB </a:t>
            </a:r>
            <a:r>
              <a:rPr lang="en-US" smtClean="0"/>
              <a:t>in Minnesota</a:t>
            </a:r>
            <a:endParaRPr lang="en-US"/>
          </a:p>
        </p:txBody>
      </p:sp>
      <p:sp>
        <p:nvSpPr>
          <p:cNvPr id="3" name="Content Placeholder 2"/>
          <p:cNvSpPr>
            <a:spLocks noGrp="1"/>
          </p:cNvSpPr>
          <p:nvPr>
            <p:ph idx="1"/>
          </p:nvPr>
        </p:nvSpPr>
        <p:spPr>
          <a:xfrm>
            <a:off x="76200" y="780249"/>
            <a:ext cx="8054685" cy="2666999"/>
          </a:xfrm>
        </p:spPr>
        <p:txBody>
          <a:bodyPr>
            <a:normAutofit/>
          </a:bodyPr>
          <a:lstStyle/>
          <a:p>
            <a:r>
              <a:rPr lang="en-US" dirty="0"/>
              <a:t>The Minnesota Department of Agriculture (MDA) is the lead agency in Minnesota for monitoring the movements of the EAB.</a:t>
            </a:r>
          </a:p>
          <a:p>
            <a:r>
              <a:rPr lang="en-US" dirty="0" smtClean="0"/>
              <a:t>Monitor Purple </a:t>
            </a:r>
            <a:r>
              <a:rPr lang="en-US" dirty="0"/>
              <a:t>Prism Traps</a:t>
            </a:r>
          </a:p>
          <a:p>
            <a:r>
              <a:rPr lang="en-US" dirty="0"/>
              <a:t>Field inspections in high risk areas </a:t>
            </a:r>
          </a:p>
          <a:p>
            <a:pPr lvl="1"/>
            <a:r>
              <a:rPr lang="en-US" sz="2400" dirty="0"/>
              <a:t>Rely on visual cues of EAB Attacks</a:t>
            </a:r>
          </a:p>
          <a:p>
            <a:pPr lvl="1"/>
            <a:endParaRPr lang="en-US" sz="1800" dirty="0"/>
          </a:p>
          <a:p>
            <a:pPr lvl="1"/>
            <a:endParaRPr lang="en-US" dirty="0"/>
          </a:p>
        </p:txBody>
      </p:sp>
      <p:pic>
        <p:nvPicPr>
          <p:cNvPr id="4" name="Picture 3"/>
          <p:cNvPicPr>
            <a:picLocks noChangeAspect="1"/>
          </p:cNvPicPr>
          <p:nvPr/>
        </p:nvPicPr>
        <p:blipFill>
          <a:blip r:embed="rId2"/>
          <a:stretch>
            <a:fillRect/>
          </a:stretch>
        </p:blipFill>
        <p:spPr>
          <a:xfrm>
            <a:off x="1143000" y="3447248"/>
            <a:ext cx="3962400" cy="26416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867400" y="1828800"/>
            <a:ext cx="3124200"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0579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5950744" y="2783142"/>
            <a:ext cx="1243529" cy="1239980"/>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pic>
        <p:nvPicPr>
          <p:cNvPr id="4" name="Picture 3"/>
          <p:cNvPicPr>
            <a:picLocks noChangeAspect="1"/>
          </p:cNvPicPr>
          <p:nvPr/>
        </p:nvPicPr>
        <p:blipFill>
          <a:blip r:embed="rId4"/>
          <a:stretch>
            <a:fillRect/>
          </a:stretch>
        </p:blipFill>
        <p:spPr>
          <a:xfrm>
            <a:off x="1517748" y="2241135"/>
            <a:ext cx="1692177" cy="2290631"/>
          </a:xfrm>
          <a:prstGeom prst="rect">
            <a:avLst/>
          </a:prstGeom>
        </p:spPr>
      </p:pic>
      <p:pic>
        <p:nvPicPr>
          <p:cNvPr id="5" name="Picture 4"/>
          <p:cNvPicPr>
            <a:picLocks noChangeAspect="1"/>
          </p:cNvPicPr>
          <p:nvPr/>
        </p:nvPicPr>
        <p:blipFill>
          <a:blip r:embed="rId5"/>
          <a:stretch>
            <a:fillRect/>
          </a:stretch>
        </p:blipFill>
        <p:spPr>
          <a:xfrm>
            <a:off x="6001793" y="1506792"/>
            <a:ext cx="1115343" cy="1115343"/>
          </a:xfrm>
          <a:prstGeom prst="rect">
            <a:avLst/>
          </a:prstGeom>
        </p:spPr>
      </p:pic>
      <p:pic>
        <p:nvPicPr>
          <p:cNvPr id="7" name="Picture 6"/>
          <p:cNvPicPr>
            <a:picLocks noChangeAspect="1"/>
          </p:cNvPicPr>
          <p:nvPr/>
        </p:nvPicPr>
        <p:blipFill>
          <a:blip r:embed="rId6"/>
          <a:stretch>
            <a:fillRect/>
          </a:stretch>
        </p:blipFill>
        <p:spPr>
          <a:xfrm>
            <a:off x="5974097" y="4702175"/>
            <a:ext cx="1195388" cy="133883"/>
          </a:xfrm>
          <a:prstGeom prst="rect">
            <a:avLst/>
          </a:prstGeom>
        </p:spPr>
      </p:pic>
      <p:cxnSp>
        <p:nvCxnSpPr>
          <p:cNvPr id="9" name="Straight Connector 8"/>
          <p:cNvCxnSpPr/>
          <p:nvPr/>
        </p:nvCxnSpPr>
        <p:spPr>
          <a:xfrm flipV="1">
            <a:off x="3719513" y="3400425"/>
            <a:ext cx="549189" cy="3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9161" y="2046163"/>
            <a:ext cx="0" cy="135426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38225" y="2085975"/>
            <a:ext cx="2681288" cy="26812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p:cNvSpPr/>
          <p:nvPr/>
        </p:nvSpPr>
        <p:spPr>
          <a:xfrm>
            <a:off x="5897936" y="1392139"/>
            <a:ext cx="1309688" cy="130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Oval 23"/>
          <p:cNvSpPr/>
          <p:nvPr/>
        </p:nvSpPr>
        <p:spPr>
          <a:xfrm>
            <a:off x="5905500" y="4116585"/>
            <a:ext cx="1309688" cy="130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Oval 24"/>
          <p:cNvSpPr/>
          <p:nvPr/>
        </p:nvSpPr>
        <p:spPr>
          <a:xfrm>
            <a:off x="5916814" y="2746772"/>
            <a:ext cx="1309688" cy="130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7" name="Straight Connector 26"/>
          <p:cNvCxnSpPr/>
          <p:nvPr/>
        </p:nvCxnSpPr>
        <p:spPr>
          <a:xfrm flipH="1">
            <a:off x="4269161" y="2046164"/>
            <a:ext cx="1628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4268701" y="3400425"/>
            <a:ext cx="1645433" cy="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2"/>
          </p:cNvCxnSpPr>
          <p:nvPr/>
        </p:nvCxnSpPr>
        <p:spPr>
          <a:xfrm flipH="1" flipV="1">
            <a:off x="4268701" y="4767262"/>
            <a:ext cx="1636799" cy="4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268701" y="3400425"/>
            <a:ext cx="461" cy="136683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stretch>
            <a:fillRect/>
          </a:stretch>
        </p:blipFill>
        <p:spPr>
          <a:xfrm>
            <a:off x="4977493" y="1495425"/>
            <a:ext cx="2857500" cy="3810000"/>
          </a:xfrm>
          <a:prstGeom prst="rect">
            <a:avLst/>
          </a:prstGeom>
        </p:spPr>
      </p:pic>
      <p:sp>
        <p:nvSpPr>
          <p:cNvPr id="19" name="Rectangle 18"/>
          <p:cNvSpPr/>
          <p:nvPr/>
        </p:nvSpPr>
        <p:spPr>
          <a:xfrm>
            <a:off x="4977493" y="1495425"/>
            <a:ext cx="28575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Connector 21"/>
          <p:cNvCxnSpPr>
            <a:endCxn id="19" idx="1"/>
          </p:cNvCxnSpPr>
          <p:nvPr/>
        </p:nvCxnSpPr>
        <p:spPr>
          <a:xfrm flipV="1">
            <a:off x="3717428" y="3400425"/>
            <a:ext cx="1260065" cy="3573"/>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968620" y="1606154"/>
            <a:ext cx="2599359" cy="3643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4" name="Picture 33"/>
          <p:cNvPicPr>
            <a:picLocks noChangeAspect="1"/>
          </p:cNvPicPr>
          <p:nvPr/>
        </p:nvPicPr>
        <p:blipFill rotWithShape="1">
          <a:blip r:embed="rId8"/>
          <a:srcRect b="6296"/>
          <a:stretch/>
        </p:blipFill>
        <p:spPr>
          <a:xfrm>
            <a:off x="4976733" y="1611250"/>
            <a:ext cx="2583133" cy="3630737"/>
          </a:xfrm>
          <a:prstGeom prst="rect">
            <a:avLst/>
          </a:prstGeom>
        </p:spPr>
      </p:pic>
      <p:pic>
        <p:nvPicPr>
          <p:cNvPr id="37" name="Picture 36"/>
          <p:cNvPicPr>
            <a:picLocks noChangeAspect="1"/>
          </p:cNvPicPr>
          <p:nvPr/>
        </p:nvPicPr>
        <p:blipFill rotWithShape="1">
          <a:blip r:embed="rId9"/>
          <a:srcRect b="6722"/>
          <a:stretch/>
        </p:blipFill>
        <p:spPr>
          <a:xfrm>
            <a:off x="4978463" y="2555551"/>
            <a:ext cx="2743200" cy="1705865"/>
          </a:xfrm>
          <a:prstGeom prst="rect">
            <a:avLst/>
          </a:prstGeom>
        </p:spPr>
      </p:pic>
      <p:sp>
        <p:nvSpPr>
          <p:cNvPr id="38" name="Rectangle 37"/>
          <p:cNvSpPr/>
          <p:nvPr/>
        </p:nvSpPr>
        <p:spPr>
          <a:xfrm>
            <a:off x="4967650" y="2552011"/>
            <a:ext cx="2754013" cy="17094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p:nvSpPr>
        <p:spPr>
          <a:xfrm>
            <a:off x="6083710" y="2701827"/>
            <a:ext cx="650404" cy="1500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1" name="Picture 40"/>
          <p:cNvPicPr>
            <a:picLocks noChangeAspect="1"/>
          </p:cNvPicPr>
          <p:nvPr/>
        </p:nvPicPr>
        <p:blipFill>
          <a:blip r:embed="rId10"/>
          <a:stretch>
            <a:fillRect/>
          </a:stretch>
        </p:blipFill>
        <p:spPr>
          <a:xfrm>
            <a:off x="1156523" y="2151827"/>
            <a:ext cx="4106130" cy="2915655"/>
          </a:xfrm>
          <a:prstGeom prst="rect">
            <a:avLst/>
          </a:prstGeom>
        </p:spPr>
      </p:pic>
      <p:grpSp>
        <p:nvGrpSpPr>
          <p:cNvPr id="47" name="Group 46"/>
          <p:cNvGrpSpPr/>
          <p:nvPr/>
        </p:nvGrpSpPr>
        <p:grpSpPr>
          <a:xfrm>
            <a:off x="5257958" y="2156893"/>
            <a:ext cx="825752" cy="2910742"/>
            <a:chOff x="7010610" y="1732857"/>
            <a:chExt cx="1101003" cy="3880989"/>
          </a:xfrm>
        </p:grpSpPr>
        <p:cxnSp>
          <p:nvCxnSpPr>
            <p:cNvPr id="44" name="Straight Connector 43"/>
            <p:cNvCxnSpPr/>
            <p:nvPr/>
          </p:nvCxnSpPr>
          <p:spPr>
            <a:xfrm flipH="1" flipV="1">
              <a:off x="7010610" y="1732857"/>
              <a:ext cx="1101003" cy="726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10610" y="4459912"/>
              <a:ext cx="1101003" cy="11539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11"/>
          <a:stretch>
            <a:fillRect/>
          </a:stretch>
        </p:blipFill>
        <p:spPr>
          <a:xfrm>
            <a:off x="4977493" y="2139115"/>
            <a:ext cx="1928813" cy="2571750"/>
          </a:xfrm>
          <a:prstGeom prst="rect">
            <a:avLst/>
          </a:prstGeom>
        </p:spPr>
      </p:pic>
      <p:sp>
        <p:nvSpPr>
          <p:cNvPr id="49" name="Rectangle 48"/>
          <p:cNvSpPr/>
          <p:nvPr/>
        </p:nvSpPr>
        <p:spPr>
          <a:xfrm>
            <a:off x="4970441" y="2131637"/>
            <a:ext cx="1935865" cy="2579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p:cNvSpPr/>
          <p:nvPr/>
        </p:nvSpPr>
        <p:spPr>
          <a:xfrm>
            <a:off x="1151022" y="2145526"/>
            <a:ext cx="4106936" cy="2922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2"/>
          <p:cNvSpPr>
            <a:spLocks noGrp="1"/>
          </p:cNvSpPr>
          <p:nvPr>
            <p:ph type="title"/>
          </p:nvPr>
        </p:nvSpPr>
        <p:spPr>
          <a:xfrm>
            <a:off x="762000" y="136638"/>
            <a:ext cx="7686675" cy="1195388"/>
          </a:xfrm>
        </p:spPr>
        <p:txBody>
          <a:bodyPr/>
          <a:lstStyle/>
          <a:p>
            <a:r>
              <a:rPr lang="en-US" dirty="0" smtClean="0"/>
              <a:t>Visual Cues</a:t>
            </a:r>
            <a:endParaRPr lang="en-US" dirty="0"/>
          </a:p>
        </p:txBody>
      </p:sp>
    </p:spTree>
    <p:extLst>
      <p:ext uri="{BB962C8B-B14F-4D97-AF65-F5344CB8AC3E}">
        <p14:creationId xmlns:p14="http://schemas.microsoft.com/office/powerpoint/2010/main" val="42618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9"/>
                                        </p:tgtEl>
                                      </p:cBhvr>
                                    </p:animEffect>
                                    <p:set>
                                      <p:cBhvr>
                                        <p:cTn id="85" dur="1" fill="hold">
                                          <p:stCondLst>
                                            <p:cond delay="499"/>
                                          </p:stCondLst>
                                        </p:cTn>
                                        <p:tgtEl>
                                          <p:spTgt spid="3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par>
                          <p:cTn id="114" fill="hold">
                            <p:stCondLst>
                              <p:cond delay="500"/>
                            </p:stCondLst>
                            <p:childTnLst>
                              <p:par>
                                <p:cTn id="115" presetID="22" presetClass="exit" presetSubtype="2" fill="hold" grpId="1" nodeType="afterEffect">
                                  <p:stCondLst>
                                    <p:cond delay="0"/>
                                  </p:stCondLst>
                                  <p:childTnLst>
                                    <p:animEffect transition="out" filter="wipe(right)">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par>
                                <p:cTn id="130" presetID="22" presetClass="exit" presetSubtype="2" fill="hold" grpId="1" nodeType="withEffect">
                                  <p:stCondLst>
                                    <p:cond delay="0"/>
                                  </p:stCondLst>
                                  <p:childTnLst>
                                    <p:animEffect transition="out" filter="wipe(right)">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wipe(left)">
                                      <p:cBhvr>
                                        <p:cTn id="136" dur="500"/>
                                        <p:tgtEl>
                                          <p:spTgt spid="38"/>
                                        </p:tgtEl>
                                      </p:cBhvr>
                                    </p:animEffect>
                                  </p:childTnLst>
                                </p:cTn>
                              </p:par>
                              <p:par>
                                <p:cTn id="137" presetID="10"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p:cTn id="144" dur="500" fill="hold"/>
                                        <p:tgtEl>
                                          <p:spTgt spid="40"/>
                                        </p:tgtEl>
                                        <p:attrNameLst>
                                          <p:attrName>ppt_w</p:attrName>
                                        </p:attrNameLst>
                                      </p:cBhvr>
                                      <p:tavLst>
                                        <p:tav tm="0">
                                          <p:val>
                                            <p:fltVal val="0"/>
                                          </p:val>
                                        </p:tav>
                                        <p:tav tm="100000">
                                          <p:val>
                                            <p:strVal val="#ppt_w"/>
                                          </p:val>
                                        </p:tav>
                                      </p:tavLst>
                                    </p:anim>
                                    <p:anim calcmode="lin" valueType="num">
                                      <p:cBhvr>
                                        <p:cTn id="145" dur="500" fill="hold"/>
                                        <p:tgtEl>
                                          <p:spTgt spid="40"/>
                                        </p:tgtEl>
                                        <p:attrNameLst>
                                          <p:attrName>ppt_h</p:attrName>
                                        </p:attrNameLst>
                                      </p:cBhvr>
                                      <p:tavLst>
                                        <p:tav tm="0">
                                          <p:val>
                                            <p:fltVal val="0"/>
                                          </p:val>
                                        </p:tav>
                                        <p:tav tm="100000">
                                          <p:val>
                                            <p:strVal val="#ppt_h"/>
                                          </p:val>
                                        </p:tav>
                                      </p:tavLst>
                                    </p:anim>
                                    <p:animEffect transition="in" filter="fade">
                                      <p:cBhvr>
                                        <p:cTn id="146" dur="500"/>
                                        <p:tgtEl>
                                          <p:spTgt spid="40"/>
                                        </p:tgtEl>
                                      </p:cBhvr>
                                    </p:animEffect>
                                  </p:childTnLst>
                                </p:cTn>
                              </p:par>
                            </p:childTnLst>
                          </p:cTn>
                        </p:par>
                        <p:par>
                          <p:cTn id="147" fill="hold">
                            <p:stCondLst>
                              <p:cond delay="500"/>
                            </p:stCondLst>
                            <p:childTnLst>
                              <p:par>
                                <p:cTn id="148" presetID="22" presetClass="entr" presetSubtype="2" fill="hold"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wipe(right)">
                                      <p:cBhvr>
                                        <p:cTn id="150" dur="500"/>
                                        <p:tgtEl>
                                          <p:spTgt spid="47"/>
                                        </p:tgtEl>
                                      </p:cBhvr>
                                    </p:animEffect>
                                  </p:childTnLst>
                                </p:cTn>
                              </p:par>
                            </p:childTnLst>
                          </p:cTn>
                        </p:par>
                        <p:par>
                          <p:cTn id="151" fill="hold">
                            <p:stCondLst>
                              <p:cond delay="1000"/>
                            </p:stCondLst>
                            <p:childTnLst>
                              <p:par>
                                <p:cTn id="152" presetID="22" presetClass="entr" presetSubtype="2" fill="hold" grpId="0" nodeType="after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right)">
                                      <p:cBhvr>
                                        <p:cTn id="154" dur="500"/>
                                        <p:tgtEl>
                                          <p:spTgt spid="42"/>
                                        </p:tgtEl>
                                      </p:cBhvr>
                                    </p:animEffect>
                                  </p:childTnLst>
                                </p:cTn>
                              </p:par>
                              <p:par>
                                <p:cTn id="155" presetID="10"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7"/>
                                        </p:tgtEl>
                                      </p:cBhvr>
                                    </p:animEffect>
                                    <p:set>
                                      <p:cBhvr>
                                        <p:cTn id="168" dur="1" fill="hold">
                                          <p:stCondLst>
                                            <p:cond delay="49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42"/>
                                        </p:tgtEl>
                                      </p:cBhvr>
                                    </p:animEffect>
                                    <p:set>
                                      <p:cBhvr>
                                        <p:cTn id="171" dur="1" fill="hold">
                                          <p:stCondLst>
                                            <p:cond delay="499"/>
                                          </p:stCondLst>
                                        </p:cTn>
                                        <p:tgtEl>
                                          <p:spTgt spid="4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1"/>
                                        </p:tgtEl>
                                      </p:cBhvr>
                                    </p:animEffect>
                                    <p:set>
                                      <p:cBhvr>
                                        <p:cTn id="174" dur="1" fill="hold">
                                          <p:stCondLst>
                                            <p:cond delay="499"/>
                                          </p:stCondLst>
                                        </p:cTn>
                                        <p:tgtEl>
                                          <p:spTgt spid="41"/>
                                        </p:tgtEl>
                                        <p:attrNameLst>
                                          <p:attrName>style.visibility</p:attrName>
                                        </p:attrNameLst>
                                      </p:cBhvr>
                                      <p:to>
                                        <p:strVal val="hidden"/>
                                      </p:to>
                                    </p:set>
                                  </p:childTnLst>
                                </p:cTn>
                              </p:par>
                            </p:childTnLst>
                          </p:cTn>
                        </p:par>
                        <p:par>
                          <p:cTn id="175" fill="hold">
                            <p:stCondLst>
                              <p:cond delay="500"/>
                            </p:stCondLst>
                            <p:childTnLst>
                              <p:par>
                                <p:cTn id="176" presetID="22" presetClass="exit" presetSubtype="2" fill="hold" grpId="1" nodeType="afterEffect">
                                  <p:stCondLst>
                                    <p:cond delay="0"/>
                                  </p:stCondLst>
                                  <p:childTnLst>
                                    <p:animEffect transition="out" filter="wipe(right)">
                                      <p:cBhvr>
                                        <p:cTn id="177" dur="500"/>
                                        <p:tgtEl>
                                          <p:spTgt spid="38"/>
                                        </p:tgtEl>
                                      </p:cBhvr>
                                    </p:animEffect>
                                    <p:set>
                                      <p:cBhvr>
                                        <p:cTn id="178" dur="1" fill="hold">
                                          <p:stCondLst>
                                            <p:cond delay="499"/>
                                          </p:stCondLst>
                                        </p:cTn>
                                        <p:tgtEl>
                                          <p:spTgt spid="38"/>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wipe(left)">
                                      <p:cBhvr>
                                        <p:cTn id="182" dur="500"/>
                                        <p:tgtEl>
                                          <p:spTgt spid="49"/>
                                        </p:tgtEl>
                                      </p:cBhvr>
                                    </p:animEffect>
                                  </p:childTnLst>
                                </p:cTn>
                              </p:par>
                              <p:par>
                                <p:cTn id="183" presetID="10" presetClass="entr" presetSubtype="0" fill="hold" nodeType="with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0" grpId="1" animBg="1"/>
      <p:bldP spid="24" grpId="0" animBg="1"/>
      <p:bldP spid="24" grpId="1" animBg="1"/>
      <p:bldP spid="25" grpId="0" animBg="1"/>
      <p:bldP spid="25" grpId="1" animBg="1"/>
      <p:bldP spid="19" grpId="0" animBg="1"/>
      <p:bldP spid="19" grpId="1" animBg="1"/>
      <p:bldP spid="36" grpId="0" animBg="1"/>
      <p:bldP spid="36" grpId="1" animBg="1"/>
      <p:bldP spid="38" grpId="0" animBg="1"/>
      <p:bldP spid="38" grpId="1" animBg="1"/>
      <p:bldP spid="40" grpId="0" animBg="1"/>
      <p:bldP spid="40" grpId="1" animBg="1"/>
      <p:bldP spid="49" grpId="0" animBg="1"/>
      <p:bldP spid="42" grpId="0" animBg="1"/>
      <p:bldP spid="4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32" y="152400"/>
            <a:ext cx="8326498" cy="786926"/>
          </a:xfrm>
        </p:spPr>
        <p:txBody>
          <a:bodyPr>
            <a:normAutofit/>
          </a:bodyPr>
          <a:lstStyle/>
          <a:p>
            <a:r>
              <a:rPr lang="en-US" b="1" dirty="0" smtClean="0"/>
              <a:t>Quarantines and Mitigation</a:t>
            </a:r>
            <a:endParaRPr lang="en-US" b="1" dirty="0"/>
          </a:p>
        </p:txBody>
      </p:sp>
      <p:sp>
        <p:nvSpPr>
          <p:cNvPr id="3" name="Content Placeholder 2"/>
          <p:cNvSpPr>
            <a:spLocks noGrp="1"/>
          </p:cNvSpPr>
          <p:nvPr>
            <p:ph idx="1"/>
          </p:nvPr>
        </p:nvSpPr>
        <p:spPr>
          <a:xfrm>
            <a:off x="436072" y="1066800"/>
            <a:ext cx="8255577" cy="3997024"/>
          </a:xfrm>
        </p:spPr>
        <p:txBody>
          <a:bodyPr>
            <a:normAutofit/>
          </a:bodyPr>
          <a:lstStyle/>
          <a:p>
            <a:r>
              <a:rPr lang="en-US" dirty="0"/>
              <a:t>Quarantines issued in response to new sightings</a:t>
            </a:r>
          </a:p>
          <a:p>
            <a:pPr lvl="1"/>
            <a:r>
              <a:rPr lang="en-US" sz="2400" dirty="0"/>
              <a:t>No firewood can be moved outside of quarantine</a:t>
            </a:r>
          </a:p>
          <a:p>
            <a:r>
              <a:rPr lang="en-US" dirty="0"/>
              <a:t>When a county is quarantined, the MDA will begin mitigation planning</a:t>
            </a:r>
          </a:p>
          <a:p>
            <a:pPr lvl="1"/>
            <a:r>
              <a:rPr lang="en-US" sz="2400" dirty="0"/>
              <a:t>Bio controls (wasps and woodpeckers)</a:t>
            </a:r>
          </a:p>
          <a:p>
            <a:pPr lvl="1"/>
            <a:r>
              <a:rPr lang="en-US" sz="2400" dirty="0"/>
              <a:t>Insecticides</a:t>
            </a:r>
          </a:p>
        </p:txBody>
      </p:sp>
    </p:spTree>
    <p:extLst>
      <p:ext uri="{BB962C8B-B14F-4D97-AF65-F5344CB8AC3E}">
        <p14:creationId xmlns:p14="http://schemas.microsoft.com/office/powerpoint/2010/main" val="751887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410" y="117599"/>
            <a:ext cx="7886700" cy="723683"/>
          </a:xfrm>
        </p:spPr>
        <p:txBody>
          <a:bodyPr/>
          <a:lstStyle/>
          <a:p>
            <a:r>
              <a:rPr lang="en-US" dirty="0" smtClean="0"/>
              <a:t>VGI – “Humans as Sensors”</a:t>
            </a:r>
            <a:endParaRPr lang="en-US" dirty="0"/>
          </a:p>
        </p:txBody>
      </p:sp>
      <p:sp>
        <p:nvSpPr>
          <p:cNvPr id="3" name="Content Placeholder 2"/>
          <p:cNvSpPr>
            <a:spLocks noGrp="1"/>
          </p:cNvSpPr>
          <p:nvPr>
            <p:ph idx="1"/>
          </p:nvPr>
        </p:nvSpPr>
        <p:spPr>
          <a:xfrm>
            <a:off x="220746" y="990600"/>
            <a:ext cx="8762338" cy="3759886"/>
          </a:xfrm>
        </p:spPr>
        <p:txBody>
          <a:bodyPr>
            <a:normAutofit/>
          </a:bodyPr>
          <a:lstStyle/>
          <a:p>
            <a:r>
              <a:rPr lang="en-US" smtClean="0"/>
              <a:t>Citizens using technology to record geographic data</a:t>
            </a:r>
            <a:endParaRPr lang="en-US" dirty="0"/>
          </a:p>
          <a:p>
            <a:r>
              <a:rPr lang="en-US" dirty="0"/>
              <a:t>The MDA is encouraging VGI to help with early detection</a:t>
            </a:r>
          </a:p>
          <a:p>
            <a:r>
              <a:rPr lang="en-US" dirty="0"/>
              <a:t>Web GIS can be used to facilitate VGI and store the GIS data</a:t>
            </a:r>
          </a:p>
        </p:txBody>
      </p:sp>
      <p:pic>
        <p:nvPicPr>
          <p:cNvPr id="4" name="Picture 3"/>
          <p:cNvPicPr>
            <a:picLocks noChangeAspect="1"/>
          </p:cNvPicPr>
          <p:nvPr/>
        </p:nvPicPr>
        <p:blipFill>
          <a:blip r:embed="rId3"/>
          <a:stretch>
            <a:fillRect/>
          </a:stretch>
        </p:blipFill>
        <p:spPr>
          <a:xfrm>
            <a:off x="6858000" y="2514600"/>
            <a:ext cx="1934155" cy="3561302"/>
          </a:xfrm>
          <a:prstGeom prst="rect">
            <a:avLst/>
          </a:prstGeom>
        </p:spPr>
      </p:pic>
      <p:pic>
        <p:nvPicPr>
          <p:cNvPr id="5" name="Picture 4"/>
          <p:cNvPicPr>
            <a:picLocks noChangeAspect="1"/>
          </p:cNvPicPr>
          <p:nvPr/>
        </p:nvPicPr>
        <p:blipFill>
          <a:blip r:embed="rId4"/>
          <a:stretch>
            <a:fillRect/>
          </a:stretch>
        </p:blipFill>
        <p:spPr>
          <a:xfrm>
            <a:off x="426197" y="2971800"/>
            <a:ext cx="6226353" cy="2859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0343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58150" cy="1272887"/>
          </a:xfrm>
        </p:spPr>
        <p:txBody>
          <a:bodyPr/>
          <a:lstStyle/>
          <a:p>
            <a:r>
              <a:rPr lang="en-US" dirty="0" smtClean="0"/>
              <a:t>How to Promote VGI for EAB Early Detection?</a:t>
            </a:r>
            <a:endParaRPr lang="en-US" dirty="0"/>
          </a:p>
        </p:txBody>
      </p:sp>
      <p:sp>
        <p:nvSpPr>
          <p:cNvPr id="3" name="Content Placeholder 2"/>
          <p:cNvSpPr>
            <a:spLocks noGrp="1"/>
          </p:cNvSpPr>
          <p:nvPr>
            <p:ph idx="1"/>
          </p:nvPr>
        </p:nvSpPr>
        <p:spPr>
          <a:xfrm>
            <a:off x="233796" y="1605396"/>
            <a:ext cx="8757804" cy="4185804"/>
          </a:xfrm>
        </p:spPr>
        <p:txBody>
          <a:bodyPr>
            <a:normAutofit lnSpcReduction="10000"/>
          </a:bodyPr>
          <a:lstStyle/>
          <a:p>
            <a:r>
              <a:rPr lang="en-US" dirty="0"/>
              <a:t>My Solution: Develop a mobile application</a:t>
            </a:r>
          </a:p>
          <a:p>
            <a:pPr lvl="1"/>
            <a:r>
              <a:rPr lang="en-US" sz="2400" dirty="0"/>
              <a:t>Target Platforms?</a:t>
            </a:r>
          </a:p>
          <a:p>
            <a:pPr lvl="2"/>
            <a:r>
              <a:rPr lang="en-US" sz="2400" dirty="0"/>
              <a:t>Android - ~71% market share</a:t>
            </a:r>
          </a:p>
          <a:p>
            <a:pPr lvl="2"/>
            <a:r>
              <a:rPr lang="en-US" sz="2400" dirty="0"/>
              <a:t>iOS - ~23% market share</a:t>
            </a:r>
          </a:p>
          <a:p>
            <a:pPr lvl="1"/>
            <a:r>
              <a:rPr lang="en-US" sz="2400" dirty="0"/>
              <a:t>Why Native Application over Web application?</a:t>
            </a:r>
          </a:p>
          <a:p>
            <a:pPr lvl="2"/>
            <a:r>
              <a:rPr lang="en-US" sz="2400" dirty="0"/>
              <a:t>Better performance</a:t>
            </a:r>
          </a:p>
          <a:p>
            <a:pPr lvl="2"/>
            <a:r>
              <a:rPr lang="en-US" sz="2400" dirty="0"/>
              <a:t>Full access to device capabilities</a:t>
            </a:r>
          </a:p>
          <a:p>
            <a:pPr lvl="2"/>
            <a:r>
              <a:rPr lang="en-US" sz="2400" dirty="0"/>
              <a:t>Push notifications, device sensors, local storage</a:t>
            </a:r>
          </a:p>
          <a:p>
            <a:pPr lvl="2"/>
            <a:r>
              <a:rPr lang="en-US" sz="2400" dirty="0"/>
              <a:t>Does not require having a web server (web app must be hosted from somewhere)</a:t>
            </a:r>
          </a:p>
          <a:p>
            <a:endParaRPr lang="en-US" dirty="0"/>
          </a:p>
        </p:txBody>
      </p:sp>
    </p:spTree>
    <p:extLst>
      <p:ext uri="{BB962C8B-B14F-4D97-AF65-F5344CB8AC3E}">
        <p14:creationId xmlns:p14="http://schemas.microsoft.com/office/powerpoint/2010/main" val="1977169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MNSU_master_11-13">
  <a:themeElements>
    <a:clrScheme name="">
      <a:dk1>
        <a:srgbClr val="3F0058"/>
      </a:dk1>
      <a:lt1>
        <a:srgbClr val="FFFFFF"/>
      </a:lt1>
      <a:dk2>
        <a:srgbClr val="000000"/>
      </a:dk2>
      <a:lt2>
        <a:srgbClr val="808080"/>
      </a:lt2>
      <a:accent1>
        <a:srgbClr val="BBE0E3"/>
      </a:accent1>
      <a:accent2>
        <a:srgbClr val="333399"/>
      </a:accent2>
      <a:accent3>
        <a:srgbClr val="FFFFFF"/>
      </a:accent3>
      <a:accent4>
        <a:srgbClr val="34004A"/>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MNSU-master-11-13pc</Template>
  <TotalTime>256</TotalTime>
  <Words>998</Words>
  <Application>Microsoft Macintosh PowerPoint</Application>
  <PresentationFormat>On-screen Show (4:3)</PresentationFormat>
  <Paragraphs>105</Paragraphs>
  <Slides>21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Calibri</vt:lpstr>
      <vt:lpstr>Futura Book</vt:lpstr>
      <vt:lpstr>Futura Heavy</vt:lpstr>
      <vt:lpstr>Futura Light</vt:lpstr>
      <vt:lpstr>Futura Medium</vt:lpstr>
      <vt:lpstr>Osaka</vt:lpstr>
      <vt:lpstr>Symbol</vt:lpstr>
      <vt:lpstr>Webdings</vt:lpstr>
      <vt:lpstr>ヒラギノ角ゴ Pro W3</vt:lpstr>
      <vt:lpstr>Arial</vt:lpstr>
      <vt:lpstr>MNSU_master_11-13</vt:lpstr>
      <vt:lpstr>Integrating Crowdsourcing and GIS to Slow the Spread of the Emerald Ash Borer in Minnesota</vt:lpstr>
      <vt:lpstr>Emerald Ash Borer</vt:lpstr>
      <vt:lpstr>EAB Distribution in Minnesota</vt:lpstr>
      <vt:lpstr>Motivation and Objectives</vt:lpstr>
      <vt:lpstr>Tracking the EAB in Minnesota</vt:lpstr>
      <vt:lpstr>Visual Cues</vt:lpstr>
      <vt:lpstr>Quarantines and Mitigation</vt:lpstr>
      <vt:lpstr>VGI – “Humans as Sensors”</vt:lpstr>
      <vt:lpstr>How to Promote VGI for EAB Early Detection?</vt:lpstr>
      <vt:lpstr>Goals of Application</vt:lpstr>
      <vt:lpstr>Data and Software</vt:lpstr>
      <vt:lpstr>Application Development</vt:lpstr>
      <vt:lpstr>PowerPoint Presentation</vt:lpstr>
      <vt:lpstr>Results and Discussion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 Mackey</dc:creator>
  <cp:lastModifiedBy>Caleb Mackey</cp:lastModifiedBy>
  <cp:revision>23</cp:revision>
  <dcterms:created xsi:type="dcterms:W3CDTF">2016-10-20T01:12:08Z</dcterms:created>
  <dcterms:modified xsi:type="dcterms:W3CDTF">2016-10-20T05:29:04Z</dcterms:modified>
</cp:coreProperties>
</file>